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21"/>
  </p:notesMasterIdLst>
  <p:sldIdLst>
    <p:sldId id="256" r:id="rId2"/>
    <p:sldId id="281" r:id="rId3"/>
    <p:sldId id="274" r:id="rId4"/>
    <p:sldId id="261" r:id="rId5"/>
    <p:sldId id="265" r:id="rId6"/>
    <p:sldId id="275" r:id="rId7"/>
    <p:sldId id="267" r:id="rId8"/>
    <p:sldId id="259" r:id="rId9"/>
    <p:sldId id="268" r:id="rId10"/>
    <p:sldId id="269" r:id="rId11"/>
    <p:sldId id="263" r:id="rId12"/>
    <p:sldId id="270" r:id="rId13"/>
    <p:sldId id="272" r:id="rId14"/>
    <p:sldId id="262" r:id="rId15"/>
    <p:sldId id="260" r:id="rId16"/>
    <p:sldId id="276" r:id="rId17"/>
    <p:sldId id="279" r:id="rId18"/>
    <p:sldId id="280" r:id="rId19"/>
    <p:sldId id="273" r:id="rId2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rgo" initials="G" lastIdx="1" clrIdx="0">
    <p:extLst>
      <p:ext uri="{19B8F6BF-5375-455C-9EA6-DF929625EA0E}">
        <p15:presenceInfo xmlns:p15="http://schemas.microsoft.com/office/powerpoint/2012/main" userId="Gerg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AD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6" autoAdjust="0"/>
    <p:restoredTop sz="88953" autoAdjust="0"/>
  </p:normalViewPr>
  <p:slideViewPr>
    <p:cSldViewPr snapToGrid="0">
      <p:cViewPr varScale="1">
        <p:scale>
          <a:sx n="103" d="100"/>
          <a:sy n="103" d="100"/>
        </p:scale>
        <p:origin x="11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85144-E9B9-47F4-A436-2C622045D099}" type="datetimeFigureOut">
              <a:rPr lang="hu-HU" smtClean="0"/>
              <a:t>2015.05.18.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0F4A4-B6DD-4AAA-AF1A-2A42BBCA45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6570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hu-HU" baseline="0" dirty="0" smtClean="0"/>
              <a:t>bemeneti nyelvről kimeneti nyelvre</a:t>
            </a:r>
          </a:p>
          <a:p>
            <a:pPr marL="171450" indent="-171450">
              <a:buFontTx/>
              <a:buChar char="-"/>
            </a:pPr>
            <a:r>
              <a:rPr lang="hu-HU" baseline="0" dirty="0" smtClean="0"/>
              <a:t>3 rétegű architektúra</a:t>
            </a:r>
          </a:p>
          <a:p>
            <a:pPr marL="171450" indent="-171450">
              <a:buFontTx/>
              <a:buChar char="-"/>
            </a:pPr>
            <a:r>
              <a:rPr lang="hu-HU" dirty="0" smtClean="0"/>
              <a:t>modulok</a:t>
            </a:r>
            <a:r>
              <a:rPr lang="hu-HU" baseline="0" dirty="0" smtClean="0"/>
              <a:t> között belső </a:t>
            </a:r>
            <a:r>
              <a:rPr lang="hu-HU" baseline="0" dirty="0" err="1" smtClean="0"/>
              <a:t>gráfmodell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0F4A4-B6DD-4AAA-AF1A-2A42BBCA453B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7385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hu-HU" dirty="0" smtClean="0"/>
              <a:t>nagyon</a:t>
            </a:r>
            <a:r>
              <a:rPr lang="hu-HU" baseline="0" dirty="0" smtClean="0"/>
              <a:t> fontos </a:t>
            </a:r>
            <a:r>
              <a:rPr lang="hu-HU" baseline="0" dirty="0" err="1" smtClean="0"/>
              <a:t>middle-end</a:t>
            </a:r>
            <a:r>
              <a:rPr lang="hu-HU" baseline="0" dirty="0" smtClean="0"/>
              <a:t>, amely a gráf feldarabolásáért felel</a:t>
            </a:r>
          </a:p>
          <a:p>
            <a:pPr marL="171450" indent="-171450">
              <a:buFontTx/>
              <a:buChar char="-"/>
            </a:pPr>
            <a:r>
              <a:rPr lang="hu-HU" baseline="0" dirty="0" smtClean="0"/>
              <a:t>a kialakult szegmensek akár más és más </a:t>
            </a:r>
            <a:r>
              <a:rPr lang="hu-HU" baseline="0" dirty="0" err="1" smtClean="0"/>
              <a:t>backend</a:t>
            </a:r>
            <a:r>
              <a:rPr lang="hu-HU" baseline="0" dirty="0" smtClean="0"/>
              <a:t> irányba is mehetnek</a:t>
            </a:r>
          </a:p>
          <a:p>
            <a:pPr marL="171450" indent="-171450">
              <a:buFontTx/>
              <a:buChar char="-"/>
            </a:pPr>
            <a:r>
              <a:rPr lang="hu-HU" baseline="0" dirty="0" smtClean="0"/>
              <a:t>fél órával ezelőtt Drexler Dani bemutatta </a:t>
            </a:r>
            <a:r>
              <a:rPr lang="hu-HU" baseline="0" dirty="0" smtClean="0">
                <a:sym typeface="Wingdings" panose="05000000000000000000" pitchFamily="2" charset="2"/>
              </a:rPr>
              <a:t></a:t>
            </a:r>
          </a:p>
          <a:p>
            <a:pPr marL="171450" indent="-171450">
              <a:buFontTx/>
              <a:buChar char="-"/>
            </a:pP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0F4A4-B6DD-4AAA-AF1A-2A42BBCA453B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9634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hu-HU" dirty="0" smtClean="0"/>
              <a:t>szöveges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backend</a:t>
            </a:r>
            <a:r>
              <a:rPr lang="hu-HU" baseline="0" dirty="0" smtClean="0"/>
              <a:t>: előállítható programkód, vagy hardverleírás</a:t>
            </a:r>
          </a:p>
          <a:p>
            <a:pPr marL="171450" indent="-171450">
              <a:buFontTx/>
              <a:buChar char="-"/>
            </a:pP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0F4A4-B6DD-4AAA-AF1A-2A42BBCA453B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01532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hu-HU" dirty="0" smtClean="0"/>
              <a:t>dokumentálásra, algoritmus</a:t>
            </a:r>
            <a:r>
              <a:rPr lang="hu-HU" baseline="0" dirty="0" smtClean="0"/>
              <a:t> jellegzetességének vizsgálatára </a:t>
            </a:r>
            <a:r>
              <a:rPr lang="hu-HU" baseline="0" dirty="0" err="1" smtClean="0"/>
              <a:t>vizutális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backend</a:t>
            </a:r>
            <a:endParaRPr lang="hu-HU" baseline="0" dirty="0" smtClean="0"/>
          </a:p>
          <a:p>
            <a:pPr marL="171450" indent="-171450">
              <a:buFontTx/>
              <a:buChar char="-"/>
            </a:pPr>
            <a:r>
              <a:rPr lang="hu-HU" baseline="0" dirty="0" err="1" smtClean="0"/>
              <a:t>GraphViz</a:t>
            </a:r>
            <a:r>
              <a:rPr lang="hu-HU" baseline="0" dirty="0" smtClean="0"/>
              <a:t> alapú</a:t>
            </a:r>
          </a:p>
          <a:p>
            <a:pPr marL="171450" indent="-171450">
              <a:buFontTx/>
              <a:buChar char="-"/>
            </a:pPr>
            <a:r>
              <a:rPr lang="hu-HU" dirty="0" smtClean="0"/>
              <a:t>stílusleíró </a:t>
            </a:r>
            <a:r>
              <a:rPr lang="hu-HU" dirty="0" err="1" smtClean="0"/>
              <a:t>xml</a:t>
            </a:r>
            <a:r>
              <a:rPr lang="hu-HU" dirty="0" smtClean="0"/>
              <a:t> részlet alul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0F4A4-B6DD-4AAA-AF1A-2A42BBCA453B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0146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hu-HU" dirty="0" smtClean="0"/>
              <a:t>tanszéken </a:t>
            </a:r>
            <a:r>
              <a:rPr lang="en-US" dirty="0" smtClean="0"/>
              <a:t>EOG</a:t>
            </a:r>
          </a:p>
          <a:p>
            <a:pPr marL="171450" indent="-171450">
              <a:buFontTx/>
              <a:buChar char="-"/>
            </a:pPr>
            <a:r>
              <a:rPr lang="hu-HU" dirty="0" smtClean="0"/>
              <a:t>csomópontok a műveletek</a:t>
            </a:r>
          </a:p>
          <a:p>
            <a:pPr marL="171450" indent="-171450">
              <a:buFontTx/>
              <a:buChar char="-"/>
            </a:pPr>
            <a:r>
              <a:rPr lang="hu-HU" dirty="0" smtClean="0"/>
              <a:t>élek az adatfolyamok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0F4A4-B6DD-4AAA-AF1A-2A42BBCA453B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0898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hu-HU" dirty="0" smtClean="0"/>
              <a:t>összetett</a:t>
            </a:r>
            <a:r>
              <a:rPr lang="hu-HU" baseline="0" dirty="0" smtClean="0"/>
              <a:t> művelet: gráffal írható le</a:t>
            </a:r>
          </a:p>
          <a:p>
            <a:pPr marL="171450" indent="-171450">
              <a:buFontTx/>
              <a:buChar char="-"/>
            </a:pPr>
            <a:r>
              <a:rPr lang="hu-HU" baseline="0" dirty="0" smtClean="0"/>
              <a:t>ciklus művelet: összetett művelet, belseje többször hajtódik végre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0F4A4-B6DD-4AAA-AF1A-2A42BBCA453B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1309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hu-HU" dirty="0" smtClean="0"/>
              <a:t>ciklus</a:t>
            </a:r>
            <a:r>
              <a:rPr lang="hu-HU" baseline="0" dirty="0" smtClean="0"/>
              <a:t> műveletek hierarchiába rendeződnek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hu-HU" baseline="0" dirty="0" smtClean="0"/>
              <a:t>LNH: hierarchia faszerkezete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0F4A4-B6DD-4AAA-AF1A-2A42BBCA453B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7424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</a:t>
            </a:r>
            <a:r>
              <a:rPr lang="hu-HU" dirty="0" smtClean="0"/>
              <a:t>a következőkben végigmegyünk</a:t>
            </a:r>
            <a:r>
              <a:rPr lang="hu-HU" baseline="0" dirty="0" smtClean="0"/>
              <a:t> az fejlesztés alatt álló / lefejlesztett modulokon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0F4A4-B6DD-4AAA-AF1A-2A42BBCA453B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1441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C frontend: </a:t>
            </a:r>
            <a:r>
              <a:rPr lang="hu-HU" baseline="0" dirty="0" smtClean="0"/>
              <a:t>GCC frontendet használjuk, hogy egy belső reprezentációt kapjunk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ez</a:t>
            </a:r>
            <a:r>
              <a:rPr lang="en-US" baseline="0" dirty="0" smtClean="0"/>
              <a:t> a </a:t>
            </a:r>
            <a:r>
              <a:rPr lang="hu-HU" baseline="0" dirty="0" smtClean="0"/>
              <a:t>GIMPLE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nem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teljes</a:t>
            </a:r>
            <a:r>
              <a:rPr lang="hu-HU" baseline="0" dirty="0" smtClean="0"/>
              <a:t>, hiányoznak a </a:t>
            </a:r>
            <a:r>
              <a:rPr lang="hu-HU" baseline="0" dirty="0" err="1" smtClean="0"/>
              <a:t>típusleíráso</a:t>
            </a:r>
            <a:r>
              <a:rPr lang="en-US" baseline="0" dirty="0" smtClean="0"/>
              <a:t>k</a:t>
            </a:r>
          </a:p>
          <a:p>
            <a:pPr marL="171450" indent="-171450">
              <a:buFontTx/>
              <a:buChar char="-"/>
            </a:pPr>
            <a:r>
              <a:rPr lang="hu-HU" dirty="0" smtClean="0"/>
              <a:t>új</a:t>
            </a:r>
            <a:r>
              <a:rPr lang="hu-HU" baseline="0" dirty="0" smtClean="0"/>
              <a:t> megoldás: ANTLR</a:t>
            </a:r>
            <a:r>
              <a:rPr lang="en-US" baseline="0" dirty="0" smtClean="0"/>
              <a:t>, </a:t>
            </a:r>
            <a:r>
              <a:rPr lang="hu-HU" baseline="0" dirty="0" smtClean="0"/>
              <a:t>a GCC korlátozásait elkerülhetjük, de több munka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0F4A4-B6DD-4AAA-AF1A-2A42BBCA453B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3792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hu-HU" dirty="0" err="1" smtClean="0"/>
              <a:t>Haskell</a:t>
            </a:r>
            <a:r>
              <a:rPr lang="hu-HU" baseline="0" dirty="0" smtClean="0"/>
              <a:t> frontend, ami a C nyelvnél GCC, az a </a:t>
            </a:r>
            <a:r>
              <a:rPr lang="hu-HU" baseline="0" dirty="0" err="1" smtClean="0"/>
              <a:t>Haskellnél</a:t>
            </a:r>
            <a:r>
              <a:rPr lang="hu-HU" baseline="0" dirty="0" smtClean="0"/>
              <a:t> GHC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Lambda </a:t>
            </a:r>
            <a:r>
              <a:rPr lang="en-US" dirty="0" err="1" smtClean="0"/>
              <a:t>kalkulus</a:t>
            </a:r>
            <a:r>
              <a:rPr lang="en-US" dirty="0" smtClean="0"/>
              <a:t> </a:t>
            </a:r>
            <a:r>
              <a:rPr lang="hu-HU" dirty="0" smtClean="0"/>
              <a:t>elemeit</a:t>
            </a:r>
            <a:r>
              <a:rPr lang="hu-HU" baseline="0" dirty="0" smtClean="0"/>
              <a:t> tartalmazó AST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0F4A4-B6DD-4AAA-AF1A-2A42BBCA453B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4216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hu-HU" dirty="0" smtClean="0"/>
              <a:t>előfordul,</a:t>
            </a:r>
            <a:r>
              <a:rPr lang="hu-HU" baseline="0" dirty="0" smtClean="0"/>
              <a:t> hogy grafikus nyelvet célszerű használni (magasabb szintű adatfolyam leírások, állapotgépek)</a:t>
            </a:r>
          </a:p>
          <a:p>
            <a:pPr marL="171450" indent="-171450">
              <a:buFontTx/>
              <a:buChar char="-"/>
            </a:pPr>
            <a:r>
              <a:rPr lang="hu-HU" baseline="0" dirty="0" smtClean="0"/>
              <a:t>adatfolyam bevitel elkészült: </a:t>
            </a:r>
            <a:r>
              <a:rPr lang="en-US" baseline="0" dirty="0" smtClean="0"/>
              <a:t>Eclipse </a:t>
            </a:r>
            <a:r>
              <a:rPr lang="hu-HU" baseline="0" dirty="0" smtClean="0"/>
              <a:t>GMF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0F4A4-B6DD-4AAA-AF1A-2A42BBCA453B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0244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MP3SFS </a:t>
            </a:r>
            <a:r>
              <a:rPr lang="en-US" dirty="0" err="1" smtClean="0"/>
              <a:t>algoritmus</a:t>
            </a:r>
            <a:r>
              <a:rPr lang="en-US" dirty="0" smtClean="0"/>
              <a:t> </a:t>
            </a:r>
            <a:r>
              <a:rPr lang="hu-HU" dirty="0" smtClean="0"/>
              <a:t>madártávlatból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hu-HU" dirty="0" smtClean="0"/>
              <a:t>egyre</a:t>
            </a:r>
            <a:r>
              <a:rPr lang="hu-HU" baseline="0" dirty="0" smtClean="0"/>
              <a:t> több kékes színeződés, egyre több szinten megjelenik a </a:t>
            </a:r>
            <a:r>
              <a:rPr lang="hu-HU" baseline="0" dirty="0" err="1" smtClean="0"/>
              <a:t>pipeline</a:t>
            </a:r>
            <a:r>
              <a:rPr lang="hu-HU" baseline="0" dirty="0" smtClean="0"/>
              <a:t> üzemmód</a:t>
            </a:r>
          </a:p>
          <a:p>
            <a:pPr marL="171450" indent="-171450">
              <a:buFontTx/>
              <a:buChar char="-"/>
            </a:pPr>
            <a:r>
              <a:rPr lang="hu-HU" dirty="0" smtClean="0"/>
              <a:t>egyre több művelet</a:t>
            </a:r>
            <a:r>
              <a:rPr lang="hu-HU" baseline="0" dirty="0" smtClean="0"/>
              <a:t> többszörözés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0F4A4-B6DD-4AAA-AF1A-2A42BBCA453B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654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4A45-3E29-4FD4-AF1B-CA346978EDA0}" type="datetimeFigureOut">
              <a:rPr lang="hu-HU" smtClean="0"/>
              <a:t>2015.05.18.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D5D4-3EE6-4243-8F33-3C8A4115A253}" type="slidenum">
              <a:rPr lang="hu-HU" smtClean="0"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27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4A45-3E29-4FD4-AF1B-CA346978EDA0}" type="datetimeFigureOut">
              <a:rPr lang="hu-HU" smtClean="0"/>
              <a:t>2015.05.18.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D5D4-3EE6-4243-8F33-3C8A4115A25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0987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4A45-3E29-4FD4-AF1B-CA346978EDA0}" type="datetimeFigureOut">
              <a:rPr lang="hu-HU" smtClean="0"/>
              <a:t>2015.05.18.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D5D4-3EE6-4243-8F33-3C8A4115A25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362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4A45-3E29-4FD4-AF1B-CA346978EDA0}" type="datetimeFigureOut">
              <a:rPr lang="hu-HU" smtClean="0"/>
              <a:t>2015.05.18.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D5D4-3EE6-4243-8F33-3C8A4115A25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7112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4A45-3E29-4FD4-AF1B-CA346978EDA0}" type="datetimeFigureOut">
              <a:rPr lang="hu-HU" smtClean="0"/>
              <a:t>2015.05.18.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D5D4-3EE6-4243-8F33-3C8A4115A253}" type="slidenum">
              <a:rPr lang="hu-HU" smtClean="0"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9020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4A45-3E29-4FD4-AF1B-CA346978EDA0}" type="datetimeFigureOut">
              <a:rPr lang="hu-HU" smtClean="0"/>
              <a:t>2015.05.18.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D5D4-3EE6-4243-8F33-3C8A4115A25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3513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4A45-3E29-4FD4-AF1B-CA346978EDA0}" type="datetimeFigureOut">
              <a:rPr lang="hu-HU" smtClean="0"/>
              <a:t>2015.05.18.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D5D4-3EE6-4243-8F33-3C8A4115A25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8720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4A45-3E29-4FD4-AF1B-CA346978EDA0}" type="datetimeFigureOut">
              <a:rPr lang="hu-HU" smtClean="0"/>
              <a:t>2015.05.18.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D5D4-3EE6-4243-8F33-3C8A4115A25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1613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4A45-3E29-4FD4-AF1B-CA346978EDA0}" type="datetimeFigureOut">
              <a:rPr lang="hu-HU" smtClean="0"/>
              <a:t>2015.05.18.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D5D4-3EE6-4243-8F33-3C8A4115A25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1952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57F94A45-3E29-4FD4-AF1B-CA346978EDA0}" type="datetimeFigureOut">
              <a:rPr lang="hu-HU" smtClean="0"/>
              <a:t>2015.05.18.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91D5D4-3EE6-4243-8F33-3C8A4115A25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006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4A45-3E29-4FD4-AF1B-CA346978EDA0}" type="datetimeFigureOut">
              <a:rPr lang="hu-HU" smtClean="0"/>
              <a:t>2015.05.18.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D5D4-3EE6-4243-8F33-3C8A4115A25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1638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7F94A45-3E29-4FD4-AF1B-CA346978EDA0}" type="datetimeFigureOut">
              <a:rPr lang="hu-HU" smtClean="0"/>
              <a:t>2015.05.18.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C91D5D4-3EE6-4243-8F33-3C8A4115A253}" type="slidenum">
              <a:rPr lang="hu-HU" smtClean="0"/>
              <a:t>‹#›</a:t>
            </a:fld>
            <a:endParaRPr lang="hu-H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9971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Concept of the system-level synthesis framework </a:t>
            </a:r>
            <a:r>
              <a:rPr lang="en-US" sz="6000" dirty="0" err="1" smtClean="0"/>
              <a:t>PipeComp</a:t>
            </a:r>
            <a:endParaRPr lang="hu-HU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Suba Gergely, Arató Péter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2635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PipeComp</a:t>
            </a:r>
            <a:r>
              <a:rPr lang="hu-HU" dirty="0" smtClean="0"/>
              <a:t> – grafikus frontendek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Eclipse</a:t>
            </a:r>
            <a:r>
              <a:rPr lang="hu-HU" dirty="0" smtClean="0"/>
              <a:t> GMF</a:t>
            </a:r>
            <a:br>
              <a:rPr lang="hu-HU" dirty="0" smtClean="0"/>
            </a:br>
            <a:r>
              <a:rPr lang="hu-HU" dirty="0" smtClean="0"/>
              <a:t>(</a:t>
            </a:r>
            <a:r>
              <a:rPr lang="hu-HU" dirty="0" err="1" smtClean="0"/>
              <a:t>Graphical</a:t>
            </a:r>
            <a:r>
              <a:rPr lang="hu-HU" dirty="0" smtClean="0"/>
              <a:t> </a:t>
            </a:r>
            <a:r>
              <a:rPr lang="hu-HU" dirty="0" err="1" smtClean="0"/>
              <a:t>Modeling</a:t>
            </a:r>
            <a:r>
              <a:rPr lang="hu-HU" dirty="0" smtClean="0"/>
              <a:t> Framework)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2094" y="2125266"/>
            <a:ext cx="2802003" cy="35976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64" y="3688153"/>
            <a:ext cx="3426941" cy="203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44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612586" cy="1450757"/>
          </a:xfrm>
        </p:spPr>
        <p:txBody>
          <a:bodyPr/>
          <a:lstStyle/>
          <a:p>
            <a:r>
              <a:rPr lang="en-US" dirty="0" err="1" smtClean="0"/>
              <a:t>PipeComp</a:t>
            </a:r>
            <a:r>
              <a:rPr lang="hu-HU" dirty="0" smtClean="0"/>
              <a:t> </a:t>
            </a:r>
            <a:r>
              <a:rPr lang="en-US" dirty="0" smtClean="0"/>
              <a:t>– </a:t>
            </a:r>
            <a:r>
              <a:rPr lang="hu-HU" dirty="0" err="1" smtClean="0"/>
              <a:t>pipeline</a:t>
            </a:r>
            <a:r>
              <a:rPr lang="hu-HU" dirty="0" smtClean="0"/>
              <a:t> ütemezés m</a:t>
            </a:r>
            <a:r>
              <a:rPr lang="en-US" dirty="0" err="1" smtClean="0"/>
              <a:t>iddle</a:t>
            </a:r>
            <a:r>
              <a:rPr lang="en-US" dirty="0" smtClean="0"/>
              <a:t>-end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05495" cy="981988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Optimalizálás adott újraindítási </a:t>
            </a:r>
            <a:r>
              <a:rPr lang="hu-HU" dirty="0" smtClean="0"/>
              <a:t>időre</a:t>
            </a:r>
            <a:r>
              <a:rPr lang="en-US" dirty="0" smtClean="0"/>
              <a:t> (</a:t>
            </a:r>
            <a:r>
              <a:rPr lang="en-US" dirty="0" err="1" smtClean="0"/>
              <a:t>hierarchia</a:t>
            </a:r>
            <a:r>
              <a:rPr lang="en-US" dirty="0" smtClean="0"/>
              <a:t> </a:t>
            </a:r>
            <a:r>
              <a:rPr lang="en-US" dirty="0" err="1" smtClean="0"/>
              <a:t>szinten</a:t>
            </a:r>
            <a:r>
              <a:rPr lang="hu-HU" dirty="0" smtClean="0"/>
              <a:t>ként</a:t>
            </a:r>
            <a:r>
              <a:rPr lang="en-US" dirty="0" smtClean="0"/>
              <a:t>)</a:t>
            </a:r>
            <a:endParaRPr lang="hu-HU" dirty="0" smtClean="0"/>
          </a:p>
          <a:p>
            <a:pPr lvl="1"/>
            <a:r>
              <a:rPr lang="hu-HU" dirty="0" err="1" smtClean="0"/>
              <a:t>pipeline</a:t>
            </a:r>
            <a:r>
              <a:rPr lang="hu-HU" dirty="0" smtClean="0"/>
              <a:t> ütemezés </a:t>
            </a:r>
            <a:r>
              <a:rPr lang="hu-HU" dirty="0" smtClean="0"/>
              <a:t>(szinkronizálás </a:t>
            </a:r>
            <a:r>
              <a:rPr lang="hu-HU" dirty="0" smtClean="0"/>
              <a:t>kell)</a:t>
            </a:r>
            <a:r>
              <a:rPr lang="en-US" dirty="0" smtClean="0"/>
              <a:t>, </a:t>
            </a:r>
            <a:r>
              <a:rPr lang="hu-HU" dirty="0" smtClean="0"/>
              <a:t>többszörözés</a:t>
            </a:r>
            <a:endParaRPr lang="en-US" dirty="0" smtClean="0"/>
          </a:p>
          <a:p>
            <a:pPr lvl="1"/>
            <a:r>
              <a:rPr lang="en-US" dirty="0" smtClean="0"/>
              <a:t>R = </a:t>
            </a:r>
            <a:r>
              <a:rPr lang="hu-HU" dirty="0" smtClean="0"/>
              <a:t>50569 –</a:t>
            </a:r>
            <a:r>
              <a:rPr lang="en-US" dirty="0" smtClean="0"/>
              <a:t>&gt;</a:t>
            </a:r>
            <a:r>
              <a:rPr lang="hu-HU" dirty="0" smtClean="0"/>
              <a:t> 1023</a:t>
            </a: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16" y="2833451"/>
            <a:ext cx="1450684" cy="32048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703" y="2827722"/>
            <a:ext cx="1453278" cy="32106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084" y="2827722"/>
            <a:ext cx="1433474" cy="32106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601" y="2827722"/>
            <a:ext cx="1451537" cy="32093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181" y="2827722"/>
            <a:ext cx="1614041" cy="321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77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PipeComp</a:t>
            </a:r>
            <a:r>
              <a:rPr lang="hu-HU" dirty="0" smtClean="0"/>
              <a:t> </a:t>
            </a:r>
            <a:r>
              <a:rPr lang="en-US" dirty="0" smtClean="0"/>
              <a:t>– </a:t>
            </a:r>
            <a:r>
              <a:rPr lang="hu-HU" dirty="0" err="1" smtClean="0"/>
              <a:t>dekomozíció</a:t>
            </a:r>
            <a:r>
              <a:rPr lang="hu-HU" dirty="0" smtClean="0"/>
              <a:t> </a:t>
            </a:r>
            <a:r>
              <a:rPr lang="en-US" dirty="0" smtClean="0"/>
              <a:t>middle-end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HIG </a:t>
            </a:r>
            <a:r>
              <a:rPr lang="hu-HU" dirty="0" smtClean="0"/>
              <a:t>feldarabolása</a:t>
            </a:r>
            <a:endParaRPr lang="hu-HU" dirty="0" smtClean="0"/>
          </a:p>
          <a:p>
            <a:r>
              <a:rPr lang="hu-HU" dirty="0" smtClean="0"/>
              <a:t>Különböző szegmensek különböző </a:t>
            </a:r>
            <a:r>
              <a:rPr lang="hu-HU" dirty="0" err="1" smtClean="0"/>
              <a:t>backendek</a:t>
            </a:r>
            <a:r>
              <a:rPr lang="hu-HU" dirty="0" smtClean="0"/>
              <a:t> irányába</a:t>
            </a:r>
            <a:endParaRPr lang="hu-HU" dirty="0"/>
          </a:p>
          <a:p>
            <a:pPr lvl="1"/>
            <a:r>
              <a:rPr lang="hu-HU" dirty="0" smtClean="0"/>
              <a:t>akár más-más nyelvre és hardverre</a:t>
            </a:r>
            <a:endParaRPr lang="en-US" dirty="0" smtClean="0"/>
          </a:p>
          <a:p>
            <a:r>
              <a:rPr lang="hu-HU" dirty="0" smtClean="0"/>
              <a:t>Vágás alapja</a:t>
            </a:r>
          </a:p>
          <a:p>
            <a:pPr lvl="1"/>
            <a:r>
              <a:rPr lang="hu-HU" dirty="0" smtClean="0"/>
              <a:t>kommunikációs </a:t>
            </a:r>
            <a:r>
              <a:rPr lang="hu-HU" dirty="0" smtClean="0"/>
              <a:t>súlyok</a:t>
            </a:r>
          </a:p>
          <a:p>
            <a:pPr lvl="1"/>
            <a:r>
              <a:rPr lang="hu-HU" dirty="0" smtClean="0"/>
              <a:t>műveletek végrehajtási ideje</a:t>
            </a:r>
            <a:endParaRPr lang="hu-HU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7311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PipeComp</a:t>
            </a:r>
            <a:r>
              <a:rPr lang="hu-HU" dirty="0" smtClean="0"/>
              <a:t> </a:t>
            </a:r>
            <a:r>
              <a:rPr lang="en-US" dirty="0" smtClean="0"/>
              <a:t>– </a:t>
            </a:r>
            <a:r>
              <a:rPr lang="hu-HU" dirty="0" smtClean="0"/>
              <a:t>szöveges </a:t>
            </a:r>
            <a:r>
              <a:rPr lang="en-US" dirty="0" err="1" smtClean="0"/>
              <a:t>backendek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</a:t>
            </a:r>
            <a:r>
              <a:rPr lang="hu-HU" dirty="0" smtClean="0"/>
              <a:t>kód </a:t>
            </a:r>
            <a:r>
              <a:rPr lang="hu-HU" dirty="0" err="1" smtClean="0"/>
              <a:t>backend</a:t>
            </a:r>
            <a:r>
              <a:rPr lang="en-US" dirty="0" smtClean="0"/>
              <a:t>:</a:t>
            </a:r>
            <a:endParaRPr lang="en-US" dirty="0" smtClean="0"/>
          </a:p>
          <a:p>
            <a:pPr lvl="1"/>
            <a:r>
              <a:rPr lang="en-US" dirty="0" smtClean="0"/>
              <a:t>c</a:t>
            </a:r>
            <a:r>
              <a:rPr lang="hu-HU" dirty="0" err="1" smtClean="0"/>
              <a:t>élnyelv</a:t>
            </a:r>
            <a:r>
              <a:rPr lang="en-US" dirty="0" smtClean="0"/>
              <a:t>: </a:t>
            </a:r>
            <a:r>
              <a:rPr lang="hu-HU" dirty="0" smtClean="0"/>
              <a:t>C</a:t>
            </a:r>
            <a:endParaRPr lang="en-US" dirty="0" smtClean="0"/>
          </a:p>
          <a:p>
            <a:pPr lvl="1"/>
            <a:r>
              <a:rPr lang="en-US" dirty="0" smtClean="0"/>
              <a:t>c</a:t>
            </a:r>
            <a:r>
              <a:rPr lang="hu-HU" dirty="0" err="1" smtClean="0"/>
              <a:t>élhardver</a:t>
            </a:r>
            <a:r>
              <a:rPr lang="en-US" dirty="0" smtClean="0"/>
              <a:t>: </a:t>
            </a:r>
            <a:r>
              <a:rPr lang="en-US" dirty="0" err="1" smtClean="0"/>
              <a:t>uC</a:t>
            </a:r>
            <a:r>
              <a:rPr lang="hu-HU" dirty="0" smtClean="0"/>
              <a:t>, PC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Hardver</a:t>
            </a:r>
            <a:r>
              <a:rPr lang="hu-HU" dirty="0" smtClean="0"/>
              <a:t>leírás </a:t>
            </a:r>
            <a:r>
              <a:rPr lang="hu-HU" dirty="0" err="1" smtClean="0"/>
              <a:t>backend</a:t>
            </a:r>
            <a:r>
              <a:rPr lang="en-US" dirty="0" smtClean="0"/>
              <a:t>:</a:t>
            </a:r>
          </a:p>
          <a:p>
            <a:pPr lvl="1"/>
            <a:r>
              <a:rPr lang="hu-HU" dirty="0"/>
              <a:t>célnyelv: VHDL/</a:t>
            </a:r>
            <a:r>
              <a:rPr lang="hu-HU" dirty="0" err="1"/>
              <a:t>Verilog</a:t>
            </a:r>
            <a:r>
              <a:rPr lang="hu-HU" dirty="0"/>
              <a:t> </a:t>
            </a:r>
          </a:p>
          <a:p>
            <a:pPr lvl="1"/>
            <a:r>
              <a:rPr lang="hu-HU" dirty="0"/>
              <a:t>célhardver: FPGA/ASIC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hu-HU" dirty="0" smtClean="0"/>
              <a:t>Kódgenerálás</a:t>
            </a:r>
            <a:r>
              <a:rPr lang="hu-HU" dirty="0"/>
              <a:t>: </a:t>
            </a:r>
            <a:r>
              <a:rPr lang="hu-HU" dirty="0" err="1"/>
              <a:t>Xtend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700" y="2817845"/>
            <a:ext cx="3432060" cy="305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10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PipeComp</a:t>
            </a:r>
            <a:r>
              <a:rPr lang="hu-HU" dirty="0" smtClean="0"/>
              <a:t> </a:t>
            </a:r>
            <a:r>
              <a:rPr lang="en-US" dirty="0" smtClean="0"/>
              <a:t>– </a:t>
            </a:r>
            <a:r>
              <a:rPr lang="hu-HU" dirty="0"/>
              <a:t>v</a:t>
            </a:r>
            <a:r>
              <a:rPr lang="hu-HU" dirty="0" smtClean="0"/>
              <a:t>izuális </a:t>
            </a:r>
            <a:r>
              <a:rPr lang="en-US" dirty="0" err="1" smtClean="0"/>
              <a:t>backendek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Adatfolyamgráf</a:t>
            </a:r>
            <a:r>
              <a:rPr lang="hu-HU" dirty="0" smtClean="0"/>
              <a:t> megjelenítése</a:t>
            </a:r>
          </a:p>
          <a:p>
            <a:r>
              <a:rPr lang="hu-HU" dirty="0" err="1" smtClean="0"/>
              <a:t>GraphViz</a:t>
            </a:r>
            <a:r>
              <a:rPr lang="en-US" dirty="0"/>
              <a:t> </a:t>
            </a:r>
            <a:r>
              <a:rPr lang="en-US" dirty="0" smtClean="0"/>
              <a:t>+ </a:t>
            </a:r>
            <a:r>
              <a:rPr lang="hu-HU" dirty="0" smtClean="0"/>
              <a:t>stílusleíró </a:t>
            </a:r>
            <a:r>
              <a:rPr lang="hu-HU" dirty="0" err="1" smtClean="0"/>
              <a:t>xml</a:t>
            </a:r>
            <a:endParaRPr lang="hu-H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781" y="1052355"/>
            <a:ext cx="2369614" cy="48167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946" y="4118919"/>
            <a:ext cx="629595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/>
              <a:t>&lt;</a:t>
            </a:r>
            <a:r>
              <a:rPr lang="hu-HU" sz="1400" dirty="0" err="1"/>
              <a:t>edgestyles</a:t>
            </a:r>
            <a:r>
              <a:rPr lang="hu-HU" sz="1400" dirty="0"/>
              <a:t>&gt;</a:t>
            </a:r>
          </a:p>
          <a:p>
            <a:r>
              <a:rPr lang="en-US" sz="1400" dirty="0" smtClean="0"/>
              <a:t>   </a:t>
            </a:r>
            <a:r>
              <a:rPr lang="hu-HU" sz="1400" dirty="0" smtClean="0"/>
              <a:t>&lt;</a:t>
            </a:r>
            <a:r>
              <a:rPr lang="hu-HU" sz="1400" dirty="0" err="1"/>
              <a:t>dotstyle</a:t>
            </a:r>
            <a:r>
              <a:rPr lang="hu-HU" sz="1400" dirty="0"/>
              <a:t> </a:t>
            </a:r>
            <a:r>
              <a:rPr lang="hu-HU" sz="1400" dirty="0" err="1"/>
              <a:t>name</a:t>
            </a:r>
            <a:r>
              <a:rPr lang="hu-HU" sz="1400" dirty="0"/>
              <a:t>="link" </a:t>
            </a:r>
            <a:r>
              <a:rPr lang="hu-HU" sz="1400" dirty="0" err="1"/>
              <a:t>condition</a:t>
            </a:r>
            <a:r>
              <a:rPr lang="hu-HU" sz="1400" dirty="0"/>
              <a:t>="</a:t>
            </a:r>
            <a:r>
              <a:rPr lang="hu-HU" sz="1400" dirty="0" err="1"/>
              <a:t>$type</a:t>
            </a:r>
            <a:r>
              <a:rPr lang="hu-HU" sz="1400" dirty="0"/>
              <a:t>=</a:t>
            </a:r>
            <a:r>
              <a:rPr lang="hu-HU" sz="1400" dirty="0" err="1"/>
              <a:t>link</a:t>
            </a:r>
            <a:r>
              <a:rPr lang="hu-HU" sz="1400" dirty="0"/>
              <a:t>" </a:t>
            </a:r>
            <a:r>
              <a:rPr lang="hu-HU" sz="1400" dirty="0" err="1"/>
              <a:t>key</a:t>
            </a:r>
            <a:r>
              <a:rPr lang="hu-HU" sz="1400" dirty="0"/>
              <a:t>="</a:t>
            </a:r>
            <a:r>
              <a:rPr lang="hu-HU" sz="1400" dirty="0" err="1"/>
              <a:t>style</a:t>
            </a:r>
            <a:r>
              <a:rPr lang="hu-HU" sz="1400" dirty="0"/>
              <a:t>" </a:t>
            </a:r>
            <a:r>
              <a:rPr lang="hu-HU" sz="1400" dirty="0" err="1"/>
              <a:t>value</a:t>
            </a:r>
            <a:r>
              <a:rPr lang="hu-HU" sz="1400" dirty="0"/>
              <a:t>="</a:t>
            </a:r>
            <a:r>
              <a:rPr lang="hu-HU" sz="1400" dirty="0" err="1"/>
              <a:t>solid</a:t>
            </a:r>
            <a:r>
              <a:rPr lang="hu-HU" sz="1400" dirty="0"/>
              <a:t>" /&gt;</a:t>
            </a:r>
          </a:p>
          <a:p>
            <a:r>
              <a:rPr lang="hu-HU" sz="1400" dirty="0"/>
              <a:t>		</a:t>
            </a:r>
          </a:p>
          <a:p>
            <a:r>
              <a:rPr lang="en-US" sz="1400" dirty="0" smtClean="0"/>
              <a:t>   </a:t>
            </a:r>
            <a:r>
              <a:rPr lang="hu-HU" sz="1400" dirty="0" smtClean="0"/>
              <a:t>&lt;</a:t>
            </a:r>
            <a:r>
              <a:rPr lang="hu-HU" sz="1400" dirty="0" err="1"/>
              <a:t>dotstyle</a:t>
            </a:r>
            <a:r>
              <a:rPr lang="hu-HU" sz="1400" dirty="0"/>
              <a:t> </a:t>
            </a:r>
            <a:r>
              <a:rPr lang="hu-HU" sz="1400" dirty="0" err="1"/>
              <a:t>name</a:t>
            </a:r>
            <a:r>
              <a:rPr lang="hu-HU" sz="1400" dirty="0"/>
              <a:t>="</a:t>
            </a:r>
            <a:r>
              <a:rPr lang="hu-HU" sz="1400" dirty="0" err="1" smtClean="0"/>
              <a:t>dep</a:t>
            </a:r>
            <a:r>
              <a:rPr lang="hu-HU" sz="1400" dirty="0" smtClean="0"/>
              <a:t>" </a:t>
            </a:r>
            <a:r>
              <a:rPr lang="hu-HU" sz="1400" dirty="0" err="1"/>
              <a:t>condition</a:t>
            </a:r>
            <a:r>
              <a:rPr lang="hu-HU" sz="1400" dirty="0"/>
              <a:t>="</a:t>
            </a:r>
            <a:r>
              <a:rPr lang="hu-HU" sz="1400" dirty="0" err="1"/>
              <a:t>$control</a:t>
            </a:r>
            <a:r>
              <a:rPr lang="hu-HU" sz="1400" dirty="0"/>
              <a:t>=1" </a:t>
            </a:r>
            <a:r>
              <a:rPr lang="hu-HU" sz="1400" dirty="0" err="1"/>
              <a:t>key</a:t>
            </a:r>
            <a:r>
              <a:rPr lang="hu-HU" sz="1400" dirty="0"/>
              <a:t>="</a:t>
            </a:r>
            <a:r>
              <a:rPr lang="hu-HU" sz="1400" dirty="0" err="1"/>
              <a:t>style</a:t>
            </a:r>
            <a:r>
              <a:rPr lang="hu-HU" sz="1400" dirty="0"/>
              <a:t>" </a:t>
            </a:r>
            <a:r>
              <a:rPr lang="hu-HU" sz="1400" dirty="0" err="1"/>
              <a:t>value</a:t>
            </a:r>
            <a:r>
              <a:rPr lang="hu-HU" sz="1400" dirty="0"/>
              <a:t>="</a:t>
            </a:r>
            <a:r>
              <a:rPr lang="hu-HU" sz="1400" dirty="0" err="1"/>
              <a:t>dashed</a:t>
            </a:r>
            <a:r>
              <a:rPr lang="hu-HU" sz="1400" dirty="0"/>
              <a:t>" /&gt;</a:t>
            </a:r>
          </a:p>
          <a:p>
            <a:r>
              <a:rPr lang="hu-HU" sz="1400" dirty="0"/>
              <a:t>		</a:t>
            </a:r>
          </a:p>
          <a:p>
            <a:r>
              <a:rPr lang="en-US" sz="1400" dirty="0" smtClean="0"/>
              <a:t>   </a:t>
            </a:r>
            <a:r>
              <a:rPr lang="hu-HU" sz="1400" dirty="0" smtClean="0"/>
              <a:t>&lt;</a:t>
            </a:r>
            <a:r>
              <a:rPr lang="hu-HU" sz="1400" dirty="0" err="1"/>
              <a:t>dotstyle</a:t>
            </a:r>
            <a:r>
              <a:rPr lang="hu-HU" sz="1400" dirty="0"/>
              <a:t> </a:t>
            </a:r>
            <a:r>
              <a:rPr lang="hu-HU" sz="1400" dirty="0" err="1"/>
              <a:t>name</a:t>
            </a:r>
            <a:r>
              <a:rPr lang="hu-HU" sz="1400" dirty="0"/>
              <a:t>="array1" </a:t>
            </a:r>
            <a:r>
              <a:rPr lang="hu-HU" sz="1400" dirty="0" err="1"/>
              <a:t>condition</a:t>
            </a:r>
            <a:r>
              <a:rPr lang="hu-HU" sz="1400" dirty="0"/>
              <a:t>="</a:t>
            </a:r>
            <a:r>
              <a:rPr lang="hu-HU" sz="1400" dirty="0" err="1"/>
              <a:t>$type</a:t>
            </a:r>
            <a:r>
              <a:rPr lang="hu-HU" sz="1400" dirty="0"/>
              <a:t>=</a:t>
            </a:r>
            <a:r>
              <a:rPr lang="hu-HU" sz="1400" dirty="0" err="1"/>
              <a:t>array</a:t>
            </a:r>
            <a:r>
              <a:rPr lang="hu-HU" sz="1400" dirty="0"/>
              <a:t>" </a:t>
            </a:r>
            <a:r>
              <a:rPr lang="hu-HU" sz="1400" dirty="0" err="1"/>
              <a:t>key</a:t>
            </a:r>
            <a:r>
              <a:rPr lang="hu-HU" sz="1400" dirty="0"/>
              <a:t>="</a:t>
            </a:r>
            <a:r>
              <a:rPr lang="hu-HU" sz="1400" dirty="0" err="1"/>
              <a:t>style</a:t>
            </a:r>
            <a:r>
              <a:rPr lang="hu-HU" sz="1400" dirty="0"/>
              <a:t>" </a:t>
            </a:r>
            <a:r>
              <a:rPr lang="hu-HU" sz="1400" dirty="0" err="1"/>
              <a:t>value</a:t>
            </a:r>
            <a:r>
              <a:rPr lang="hu-HU" sz="1400" dirty="0"/>
              <a:t>="</a:t>
            </a:r>
            <a:r>
              <a:rPr lang="hu-HU" sz="1400" dirty="0" err="1"/>
              <a:t>bold</a:t>
            </a:r>
            <a:r>
              <a:rPr lang="hu-HU" sz="1400" dirty="0"/>
              <a:t>" /&gt;</a:t>
            </a:r>
          </a:p>
          <a:p>
            <a:r>
              <a:rPr lang="en-US" sz="1400" dirty="0" smtClean="0"/>
              <a:t>   </a:t>
            </a:r>
            <a:r>
              <a:rPr lang="hu-HU" sz="1400" dirty="0" smtClean="0"/>
              <a:t>&lt;</a:t>
            </a:r>
            <a:r>
              <a:rPr lang="hu-HU" sz="1400" dirty="0" err="1"/>
              <a:t>dotstyle</a:t>
            </a:r>
            <a:r>
              <a:rPr lang="hu-HU" sz="1400" dirty="0"/>
              <a:t> </a:t>
            </a:r>
            <a:r>
              <a:rPr lang="hu-HU" sz="1400" dirty="0" err="1"/>
              <a:t>name</a:t>
            </a:r>
            <a:r>
              <a:rPr lang="hu-HU" sz="1400" dirty="0"/>
              <a:t>="array2" </a:t>
            </a:r>
            <a:r>
              <a:rPr lang="hu-HU" sz="1400" dirty="0" err="1"/>
              <a:t>condition</a:t>
            </a:r>
            <a:r>
              <a:rPr lang="hu-HU" sz="1400" dirty="0"/>
              <a:t>="</a:t>
            </a:r>
            <a:r>
              <a:rPr lang="hu-HU" sz="1400" dirty="0" err="1"/>
              <a:t>$type</a:t>
            </a:r>
            <a:r>
              <a:rPr lang="hu-HU" sz="1400" dirty="0"/>
              <a:t>=</a:t>
            </a:r>
            <a:r>
              <a:rPr lang="hu-HU" sz="1400" dirty="0" err="1"/>
              <a:t>array</a:t>
            </a:r>
            <a:r>
              <a:rPr lang="hu-HU" sz="1400" dirty="0"/>
              <a:t>" </a:t>
            </a:r>
            <a:r>
              <a:rPr lang="hu-HU" sz="1400" dirty="0" err="1"/>
              <a:t>key</a:t>
            </a:r>
            <a:r>
              <a:rPr lang="hu-HU" sz="1400" dirty="0"/>
              <a:t>="</a:t>
            </a:r>
            <a:r>
              <a:rPr lang="hu-HU" sz="1400" dirty="0" err="1"/>
              <a:t>penwidth</a:t>
            </a:r>
            <a:r>
              <a:rPr lang="hu-HU" sz="1400" dirty="0"/>
              <a:t>" </a:t>
            </a:r>
            <a:r>
              <a:rPr lang="hu-HU" sz="1400" dirty="0" err="1"/>
              <a:t>value</a:t>
            </a:r>
            <a:r>
              <a:rPr lang="hu-HU" sz="1400" dirty="0"/>
              <a:t>="4" /&gt;</a:t>
            </a:r>
          </a:p>
          <a:p>
            <a:r>
              <a:rPr lang="en-US" sz="1400" dirty="0" smtClean="0"/>
              <a:t>   </a:t>
            </a:r>
            <a:r>
              <a:rPr lang="hu-HU" sz="1400" dirty="0" smtClean="0"/>
              <a:t>&lt;</a:t>
            </a:r>
            <a:r>
              <a:rPr lang="hu-HU" sz="1400" dirty="0" err="1"/>
              <a:t>dotstyle</a:t>
            </a:r>
            <a:r>
              <a:rPr lang="hu-HU" sz="1400" dirty="0"/>
              <a:t> </a:t>
            </a:r>
            <a:r>
              <a:rPr lang="hu-HU" sz="1400" dirty="0" err="1"/>
              <a:t>name</a:t>
            </a:r>
            <a:r>
              <a:rPr lang="hu-HU" sz="1400" dirty="0"/>
              <a:t>="array3" </a:t>
            </a:r>
            <a:r>
              <a:rPr lang="hu-HU" sz="1400" dirty="0" err="1"/>
              <a:t>condition</a:t>
            </a:r>
            <a:r>
              <a:rPr lang="hu-HU" sz="1400" dirty="0"/>
              <a:t>="</a:t>
            </a:r>
            <a:r>
              <a:rPr lang="hu-HU" sz="1400" dirty="0" err="1"/>
              <a:t>$type</a:t>
            </a:r>
            <a:r>
              <a:rPr lang="hu-HU" sz="1400" dirty="0"/>
              <a:t>=</a:t>
            </a:r>
            <a:r>
              <a:rPr lang="hu-HU" sz="1400" dirty="0" err="1"/>
              <a:t>array</a:t>
            </a:r>
            <a:r>
              <a:rPr lang="hu-HU" sz="1400" dirty="0"/>
              <a:t>" </a:t>
            </a:r>
            <a:r>
              <a:rPr lang="hu-HU" sz="1400" dirty="0" err="1"/>
              <a:t>key</a:t>
            </a:r>
            <a:r>
              <a:rPr lang="hu-HU" sz="1400" dirty="0"/>
              <a:t>="</a:t>
            </a:r>
            <a:r>
              <a:rPr lang="hu-HU" sz="1400" dirty="0" err="1"/>
              <a:t>arrowsize</a:t>
            </a:r>
            <a:r>
              <a:rPr lang="hu-HU" sz="1400" dirty="0"/>
              <a:t>" </a:t>
            </a:r>
            <a:r>
              <a:rPr lang="hu-HU" sz="1400" dirty="0" err="1"/>
              <a:t>value</a:t>
            </a:r>
            <a:r>
              <a:rPr lang="hu-HU" sz="1400" dirty="0"/>
              <a:t>="1.5" /&gt;</a:t>
            </a:r>
          </a:p>
          <a:p>
            <a:r>
              <a:rPr lang="hu-HU" sz="1400" dirty="0" smtClean="0"/>
              <a:t>&lt;/</a:t>
            </a:r>
            <a:r>
              <a:rPr lang="hu-HU" sz="1400" dirty="0" err="1"/>
              <a:t>edgestyles</a:t>
            </a:r>
            <a:r>
              <a:rPr lang="hu-HU" sz="1400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99984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PipeComp</a:t>
            </a:r>
            <a:r>
              <a:rPr lang="en-US" dirty="0" smtClean="0"/>
              <a:t> – </a:t>
            </a:r>
            <a:r>
              <a:rPr lang="hu-HU" dirty="0" smtClean="0"/>
              <a:t>összefoglalás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Három</a:t>
            </a:r>
            <a:r>
              <a:rPr lang="en-US" dirty="0" smtClean="0"/>
              <a:t> </a:t>
            </a:r>
            <a:r>
              <a:rPr lang="hu-HU" dirty="0" smtClean="0"/>
              <a:t>rétegű architektúra</a:t>
            </a:r>
          </a:p>
          <a:p>
            <a:r>
              <a:rPr lang="hu-HU" dirty="0" smtClean="0"/>
              <a:t>HIG köztes </a:t>
            </a:r>
            <a:r>
              <a:rPr lang="hu-HU" dirty="0" smtClean="0"/>
              <a:t>gráf</a:t>
            </a:r>
            <a:endParaRPr lang="en-US" dirty="0" smtClean="0"/>
          </a:p>
          <a:p>
            <a:r>
              <a:rPr lang="hu-HU" dirty="0" smtClean="0"/>
              <a:t>Modulok</a:t>
            </a:r>
            <a:endParaRPr lang="hu-HU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4329405" y="2639699"/>
            <a:ext cx="1263477" cy="549445"/>
          </a:xfrm>
          <a:prstGeom prst="roundRect">
            <a:avLst/>
          </a:prstGeom>
          <a:solidFill>
            <a:srgbClr val="4AADD3">
              <a:alpha val="50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>
                <a:solidFill>
                  <a:schemeClr val="tx1"/>
                </a:solidFill>
              </a:rPr>
              <a:t>Imperat</a:t>
            </a:r>
            <a:r>
              <a:rPr lang="hu-HU" sz="900" dirty="0">
                <a:solidFill>
                  <a:schemeClr val="tx1"/>
                </a:solidFill>
              </a:rPr>
              <a:t>ív</a:t>
            </a:r>
            <a:br>
              <a:rPr lang="hu-HU" sz="900" dirty="0">
                <a:solidFill>
                  <a:schemeClr val="tx1"/>
                </a:solidFill>
              </a:rPr>
            </a:br>
            <a:r>
              <a:rPr lang="hu-HU" sz="900" dirty="0">
                <a:solidFill>
                  <a:schemeClr val="tx1"/>
                </a:solidFill>
              </a:rPr>
              <a:t>Frontendek</a:t>
            </a:r>
            <a:endParaRPr lang="en-US" sz="900" dirty="0">
              <a:solidFill>
                <a:schemeClr val="tx1"/>
              </a:solidFill>
            </a:endParaRPr>
          </a:p>
          <a:p>
            <a:pPr algn="ctr"/>
            <a:r>
              <a:rPr lang="en-US" sz="900" dirty="0">
                <a:solidFill>
                  <a:schemeClr val="tx1"/>
                </a:solidFill>
              </a:rPr>
              <a:t>(pl. C)</a:t>
            </a:r>
            <a:endParaRPr lang="hu-HU" sz="9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716344" y="2639700"/>
            <a:ext cx="1263477" cy="549445"/>
          </a:xfrm>
          <a:prstGeom prst="roundRect">
            <a:avLst/>
          </a:prstGeom>
          <a:solidFill>
            <a:srgbClr val="4AADD3">
              <a:alpha val="50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>
                <a:solidFill>
                  <a:schemeClr val="tx1"/>
                </a:solidFill>
              </a:rPr>
              <a:t>Funkcion</a:t>
            </a:r>
            <a:r>
              <a:rPr lang="hu-HU" sz="900" dirty="0" err="1">
                <a:solidFill>
                  <a:schemeClr val="tx1"/>
                </a:solidFill>
              </a:rPr>
              <a:t>ális</a:t>
            </a:r>
            <a:r>
              <a:rPr lang="hu-HU" sz="900" dirty="0">
                <a:solidFill>
                  <a:schemeClr val="tx1"/>
                </a:solidFill>
              </a:rPr>
              <a:t/>
            </a:r>
            <a:br>
              <a:rPr lang="hu-HU" sz="900" dirty="0">
                <a:solidFill>
                  <a:schemeClr val="tx1"/>
                </a:solidFill>
              </a:rPr>
            </a:br>
            <a:r>
              <a:rPr lang="hu-HU" sz="900" dirty="0">
                <a:solidFill>
                  <a:schemeClr val="tx1"/>
                </a:solidFill>
              </a:rPr>
              <a:t>Frontendek</a:t>
            </a:r>
            <a:endParaRPr lang="en-US" sz="900" dirty="0">
              <a:solidFill>
                <a:schemeClr val="tx1"/>
              </a:solidFill>
            </a:endParaRPr>
          </a:p>
          <a:p>
            <a:pPr algn="ctr"/>
            <a:r>
              <a:rPr lang="en-US" sz="900" dirty="0">
                <a:solidFill>
                  <a:schemeClr val="tx1"/>
                </a:solidFill>
              </a:rPr>
              <a:t>(</a:t>
            </a:r>
            <a:r>
              <a:rPr lang="hu-HU" sz="900" dirty="0">
                <a:solidFill>
                  <a:schemeClr val="tx1"/>
                </a:solidFill>
              </a:rPr>
              <a:t>pl. </a:t>
            </a:r>
            <a:r>
              <a:rPr lang="hu-HU" sz="900" dirty="0" err="1">
                <a:solidFill>
                  <a:schemeClr val="tx1"/>
                </a:solidFill>
              </a:rPr>
              <a:t>Haskell</a:t>
            </a:r>
            <a:r>
              <a:rPr lang="en-US" sz="900" dirty="0">
                <a:solidFill>
                  <a:schemeClr val="tx1"/>
                </a:solidFill>
              </a:rPr>
              <a:t>)</a:t>
            </a:r>
            <a:endParaRPr lang="hu-HU" sz="9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103283" y="2639699"/>
            <a:ext cx="1263477" cy="549445"/>
          </a:xfrm>
          <a:prstGeom prst="roundRect">
            <a:avLst/>
          </a:prstGeom>
          <a:solidFill>
            <a:srgbClr val="4AADD3">
              <a:alpha val="50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>
                <a:solidFill>
                  <a:schemeClr val="tx1"/>
                </a:solidFill>
              </a:rPr>
              <a:t>Grafikus</a:t>
            </a:r>
            <a:r>
              <a:rPr lang="hu-HU" sz="900" dirty="0">
                <a:solidFill>
                  <a:schemeClr val="tx1"/>
                </a:solidFill>
              </a:rPr>
              <a:t/>
            </a:r>
            <a:br>
              <a:rPr lang="hu-HU" sz="900" dirty="0">
                <a:solidFill>
                  <a:schemeClr val="tx1"/>
                </a:solidFill>
              </a:rPr>
            </a:br>
            <a:r>
              <a:rPr lang="hu-HU" sz="900" dirty="0">
                <a:solidFill>
                  <a:schemeClr val="tx1"/>
                </a:solidFill>
              </a:rPr>
              <a:t>Frontendek</a:t>
            </a:r>
            <a:endParaRPr lang="en-US" sz="900" dirty="0">
              <a:solidFill>
                <a:schemeClr val="tx1"/>
              </a:solidFill>
            </a:endParaRPr>
          </a:p>
          <a:p>
            <a:pPr algn="ctr"/>
            <a:r>
              <a:rPr lang="en-US" sz="900" dirty="0">
                <a:solidFill>
                  <a:schemeClr val="tx1"/>
                </a:solidFill>
              </a:rPr>
              <a:t>(pl. GMF)</a:t>
            </a:r>
            <a:endParaRPr lang="hu-HU" sz="9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716344" y="3433401"/>
            <a:ext cx="1263477" cy="549445"/>
          </a:xfrm>
          <a:prstGeom prst="roundRect">
            <a:avLst/>
          </a:prstGeom>
          <a:solidFill>
            <a:srgbClr val="4AADD3">
              <a:alpha val="50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Middle-</a:t>
            </a:r>
            <a:r>
              <a:rPr lang="en-US" sz="900" dirty="0" err="1">
                <a:solidFill>
                  <a:schemeClr val="tx1"/>
                </a:solidFill>
              </a:rPr>
              <a:t>endek</a:t>
            </a:r>
            <a:r>
              <a:rPr lang="hu-HU" sz="900" dirty="0">
                <a:solidFill>
                  <a:schemeClr val="tx1"/>
                </a:solidFill>
              </a:rPr>
              <a:t/>
            </a:r>
            <a:br>
              <a:rPr lang="hu-HU" sz="900" dirty="0">
                <a:solidFill>
                  <a:schemeClr val="tx1"/>
                </a:solidFill>
              </a:rPr>
            </a:br>
            <a:r>
              <a:rPr lang="en-US" sz="900" dirty="0">
                <a:solidFill>
                  <a:schemeClr val="tx1"/>
                </a:solidFill>
              </a:rPr>
              <a:t>(pl. Pipeline </a:t>
            </a:r>
            <a:r>
              <a:rPr lang="hu-HU" sz="900" dirty="0">
                <a:solidFill>
                  <a:schemeClr val="tx1"/>
                </a:solidFill>
              </a:rPr>
              <a:t>ütemező,</a:t>
            </a:r>
            <a:endParaRPr lang="en-US" sz="900" dirty="0">
              <a:solidFill>
                <a:schemeClr val="tx1"/>
              </a:solidFill>
            </a:endParaRPr>
          </a:p>
          <a:p>
            <a:pPr algn="ctr"/>
            <a:r>
              <a:rPr lang="en-US" sz="900" dirty="0">
                <a:solidFill>
                  <a:schemeClr val="tx1"/>
                </a:solidFill>
              </a:rPr>
              <a:t>D</a:t>
            </a:r>
            <a:r>
              <a:rPr lang="hu-HU" sz="900" dirty="0" err="1">
                <a:solidFill>
                  <a:schemeClr val="tx1"/>
                </a:solidFill>
              </a:rPr>
              <a:t>ekomozíció</a:t>
            </a:r>
            <a:r>
              <a:rPr lang="hu-HU" sz="900" dirty="0">
                <a:solidFill>
                  <a:schemeClr val="tx1"/>
                </a:solidFill>
              </a:rPr>
              <a:t>)</a:t>
            </a:r>
            <a:endParaRPr lang="hu-HU" sz="9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716344" y="4227103"/>
            <a:ext cx="1263477" cy="549445"/>
          </a:xfrm>
          <a:prstGeom prst="roundRect">
            <a:avLst/>
          </a:prstGeom>
          <a:solidFill>
            <a:srgbClr val="4AADD3">
              <a:alpha val="50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900" dirty="0">
                <a:solidFill>
                  <a:schemeClr val="tx1"/>
                </a:solidFill>
              </a:rPr>
              <a:t>HW leírás</a:t>
            </a:r>
            <a:br>
              <a:rPr lang="hu-HU" sz="900" dirty="0">
                <a:solidFill>
                  <a:schemeClr val="tx1"/>
                </a:solidFill>
              </a:rPr>
            </a:br>
            <a:r>
              <a:rPr lang="hu-HU" sz="900" dirty="0" err="1">
                <a:solidFill>
                  <a:schemeClr val="tx1"/>
                </a:solidFill>
              </a:rPr>
              <a:t>Backendek</a:t>
            </a:r>
            <a:endParaRPr lang="en-US" sz="900" dirty="0">
              <a:solidFill>
                <a:schemeClr val="tx1"/>
              </a:solidFill>
            </a:endParaRPr>
          </a:p>
          <a:p>
            <a:pPr algn="ctr"/>
            <a:r>
              <a:rPr lang="en-US" sz="900" dirty="0">
                <a:solidFill>
                  <a:schemeClr val="tx1"/>
                </a:solidFill>
              </a:rPr>
              <a:t>(</a:t>
            </a:r>
            <a:r>
              <a:rPr lang="hu-HU" sz="900" dirty="0">
                <a:solidFill>
                  <a:schemeClr val="tx1"/>
                </a:solidFill>
              </a:rPr>
              <a:t>pl. VHDL</a:t>
            </a:r>
            <a:r>
              <a:rPr lang="en-US" sz="900" dirty="0">
                <a:solidFill>
                  <a:schemeClr val="tx1"/>
                </a:solidFill>
              </a:rPr>
              <a:t>)</a:t>
            </a:r>
            <a:endParaRPr lang="hu-HU" sz="9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103283" y="4227102"/>
            <a:ext cx="1263477" cy="549445"/>
          </a:xfrm>
          <a:prstGeom prst="roundRect">
            <a:avLst/>
          </a:prstGeom>
          <a:solidFill>
            <a:srgbClr val="4AADD3">
              <a:alpha val="50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900" dirty="0">
                <a:solidFill>
                  <a:schemeClr val="tx1"/>
                </a:solidFill>
              </a:rPr>
              <a:t>Vizuális</a:t>
            </a:r>
            <a:br>
              <a:rPr lang="hu-HU" sz="900" dirty="0">
                <a:solidFill>
                  <a:schemeClr val="tx1"/>
                </a:solidFill>
              </a:rPr>
            </a:br>
            <a:r>
              <a:rPr lang="hu-HU" sz="900" dirty="0" err="1">
                <a:solidFill>
                  <a:schemeClr val="tx1"/>
                </a:solidFill>
              </a:rPr>
              <a:t>Backendek</a:t>
            </a:r>
            <a:endParaRPr lang="en-US" sz="900" dirty="0">
              <a:solidFill>
                <a:schemeClr val="tx1"/>
              </a:solidFill>
            </a:endParaRPr>
          </a:p>
          <a:p>
            <a:pPr algn="ctr"/>
            <a:r>
              <a:rPr lang="en-US" sz="900" dirty="0">
                <a:solidFill>
                  <a:schemeClr val="tx1"/>
                </a:solidFill>
              </a:rPr>
              <a:t>(</a:t>
            </a:r>
            <a:r>
              <a:rPr lang="hu-HU" sz="900" dirty="0">
                <a:solidFill>
                  <a:schemeClr val="tx1"/>
                </a:solidFill>
              </a:rPr>
              <a:t>pl. </a:t>
            </a:r>
            <a:r>
              <a:rPr lang="hu-HU" sz="900" dirty="0" err="1">
                <a:solidFill>
                  <a:schemeClr val="tx1"/>
                </a:solidFill>
              </a:rPr>
              <a:t>Graphviz</a:t>
            </a:r>
            <a:r>
              <a:rPr lang="en-US" sz="900" dirty="0">
                <a:solidFill>
                  <a:schemeClr val="tx1"/>
                </a:solidFill>
              </a:rPr>
              <a:t>)</a:t>
            </a:r>
            <a:endParaRPr lang="hu-HU" sz="9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329404" y="4227102"/>
            <a:ext cx="1263477" cy="549445"/>
          </a:xfrm>
          <a:prstGeom prst="roundRect">
            <a:avLst/>
          </a:prstGeom>
          <a:solidFill>
            <a:srgbClr val="4AADD3">
              <a:alpha val="50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900" dirty="0">
                <a:solidFill>
                  <a:schemeClr val="tx1"/>
                </a:solidFill>
              </a:rPr>
              <a:t>Programkód</a:t>
            </a:r>
            <a:br>
              <a:rPr lang="hu-HU" sz="900" dirty="0">
                <a:solidFill>
                  <a:schemeClr val="tx1"/>
                </a:solidFill>
              </a:rPr>
            </a:br>
            <a:r>
              <a:rPr lang="hu-HU" sz="900" dirty="0" err="1">
                <a:solidFill>
                  <a:schemeClr val="tx1"/>
                </a:solidFill>
              </a:rPr>
              <a:t>Backendek</a:t>
            </a:r>
            <a:endParaRPr lang="en-US" sz="900" dirty="0">
              <a:solidFill>
                <a:schemeClr val="tx1"/>
              </a:solidFill>
            </a:endParaRPr>
          </a:p>
          <a:p>
            <a:pPr algn="ctr"/>
            <a:r>
              <a:rPr lang="en-US" sz="900" dirty="0">
                <a:solidFill>
                  <a:schemeClr val="tx1"/>
                </a:solidFill>
              </a:rPr>
              <a:t>(</a:t>
            </a:r>
            <a:r>
              <a:rPr lang="hu-HU" sz="900" dirty="0">
                <a:solidFill>
                  <a:schemeClr val="tx1"/>
                </a:solidFill>
              </a:rPr>
              <a:t>pl. C</a:t>
            </a:r>
            <a:r>
              <a:rPr lang="en-US" sz="900" dirty="0">
                <a:solidFill>
                  <a:schemeClr val="tx1"/>
                </a:solidFill>
              </a:rPr>
              <a:t>)</a:t>
            </a:r>
            <a:endParaRPr lang="hu-HU" sz="900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>
            <a:endCxn id="7" idx="0"/>
          </p:cNvCxnSpPr>
          <p:nvPr/>
        </p:nvCxnSpPr>
        <p:spPr>
          <a:xfrm>
            <a:off x="5277012" y="3189144"/>
            <a:ext cx="1071071" cy="244256"/>
          </a:xfrm>
          <a:prstGeom prst="straightConnector1">
            <a:avLst/>
          </a:prstGeom>
          <a:ln>
            <a:solidFill>
              <a:schemeClr val="accent1">
                <a:shade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2"/>
            <a:endCxn id="7" idx="0"/>
          </p:cNvCxnSpPr>
          <p:nvPr/>
        </p:nvCxnSpPr>
        <p:spPr>
          <a:xfrm>
            <a:off x="6348082" y="3189145"/>
            <a:ext cx="0" cy="244256"/>
          </a:xfrm>
          <a:prstGeom prst="straightConnector1">
            <a:avLst/>
          </a:prstGeom>
          <a:ln>
            <a:solidFill>
              <a:schemeClr val="accent1">
                <a:shade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7" idx="0"/>
          </p:cNvCxnSpPr>
          <p:nvPr/>
        </p:nvCxnSpPr>
        <p:spPr>
          <a:xfrm flipH="1">
            <a:off x="6348083" y="3189144"/>
            <a:ext cx="1060916" cy="244256"/>
          </a:xfrm>
          <a:prstGeom prst="straightConnector1">
            <a:avLst/>
          </a:prstGeom>
          <a:ln>
            <a:solidFill>
              <a:schemeClr val="accent1">
                <a:shade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2"/>
          </p:cNvCxnSpPr>
          <p:nvPr/>
        </p:nvCxnSpPr>
        <p:spPr>
          <a:xfrm flipH="1">
            <a:off x="5246146" y="3982846"/>
            <a:ext cx="1101936" cy="244256"/>
          </a:xfrm>
          <a:prstGeom prst="straightConnector1">
            <a:avLst/>
          </a:prstGeom>
          <a:ln>
            <a:solidFill>
              <a:schemeClr val="accent1">
                <a:shade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2"/>
            <a:endCxn id="8" idx="0"/>
          </p:cNvCxnSpPr>
          <p:nvPr/>
        </p:nvCxnSpPr>
        <p:spPr>
          <a:xfrm>
            <a:off x="6348082" y="3982846"/>
            <a:ext cx="0" cy="244256"/>
          </a:xfrm>
          <a:prstGeom prst="straightConnector1">
            <a:avLst/>
          </a:prstGeom>
          <a:ln>
            <a:solidFill>
              <a:schemeClr val="accent1">
                <a:shade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2"/>
          </p:cNvCxnSpPr>
          <p:nvPr/>
        </p:nvCxnSpPr>
        <p:spPr>
          <a:xfrm>
            <a:off x="6348083" y="3982846"/>
            <a:ext cx="1060916" cy="244256"/>
          </a:xfrm>
          <a:prstGeom prst="straightConnector1">
            <a:avLst/>
          </a:prstGeom>
          <a:ln>
            <a:solidFill>
              <a:schemeClr val="accent1">
                <a:shade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125" y="3185252"/>
            <a:ext cx="2212077" cy="263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Csapat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Témavezető:</a:t>
            </a:r>
          </a:p>
          <a:p>
            <a:pPr lvl="1"/>
            <a:r>
              <a:rPr lang="hu-HU" dirty="0" smtClean="0"/>
              <a:t>Arató Péter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hu-HU" dirty="0" smtClean="0"/>
              <a:t>Oktatók:</a:t>
            </a:r>
            <a:endParaRPr lang="en-US" dirty="0"/>
          </a:p>
          <a:p>
            <a:pPr lvl="1"/>
            <a:r>
              <a:rPr lang="hu-HU" dirty="0" err="1" smtClean="0"/>
              <a:t>Ercsényi</a:t>
            </a:r>
            <a:r>
              <a:rPr lang="hu-HU" dirty="0" smtClean="0"/>
              <a:t> András</a:t>
            </a:r>
            <a:r>
              <a:rPr lang="en-US" dirty="0" smtClean="0"/>
              <a:t>, </a:t>
            </a:r>
            <a:r>
              <a:rPr lang="hu-HU" dirty="0" err="1"/>
              <a:t>Goldschmidt</a:t>
            </a:r>
            <a:r>
              <a:rPr lang="hu-HU" dirty="0"/>
              <a:t> </a:t>
            </a:r>
            <a:r>
              <a:rPr lang="hu-HU" dirty="0" smtClean="0"/>
              <a:t>Balázs</a:t>
            </a:r>
            <a:r>
              <a:rPr lang="en-US" dirty="0" smtClean="0"/>
              <a:t>, </a:t>
            </a:r>
            <a:r>
              <a:rPr lang="hu-HU" dirty="0"/>
              <a:t>Horváth </a:t>
            </a:r>
            <a:r>
              <a:rPr lang="hu-HU" dirty="0" smtClean="0"/>
              <a:t>Tamás</a:t>
            </a:r>
            <a:r>
              <a:rPr lang="en-US" dirty="0" smtClean="0"/>
              <a:t>, </a:t>
            </a:r>
            <a:r>
              <a:rPr lang="hu-HU" dirty="0" err="1" smtClean="0"/>
              <a:t>Pilászy</a:t>
            </a:r>
            <a:r>
              <a:rPr lang="hu-HU" dirty="0" smtClean="0"/>
              <a:t> György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hu-HU" dirty="0" err="1" smtClean="0"/>
              <a:t>Srp</a:t>
            </a:r>
            <a:r>
              <a:rPr lang="hu-HU" dirty="0" smtClean="0"/>
              <a:t> Ágoston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PhD</a:t>
            </a:r>
            <a:r>
              <a:rPr lang="hu-HU" dirty="0" smtClean="0"/>
              <a:t> </a:t>
            </a:r>
            <a:r>
              <a:rPr lang="en-US" dirty="0" err="1" smtClean="0"/>
              <a:t>fokozat</a:t>
            </a:r>
            <a:r>
              <a:rPr lang="en-US" dirty="0" smtClean="0"/>
              <a:t> </a:t>
            </a:r>
            <a:r>
              <a:rPr lang="hu-HU" dirty="0" smtClean="0"/>
              <a:t>előtt állók</a:t>
            </a:r>
            <a:r>
              <a:rPr lang="en-US" dirty="0" smtClean="0"/>
              <a:t>:</a:t>
            </a:r>
          </a:p>
          <a:p>
            <a:pPr lvl="1"/>
            <a:r>
              <a:rPr lang="hu-HU" dirty="0" err="1" smtClean="0"/>
              <a:t>Dóbé</a:t>
            </a:r>
            <a:r>
              <a:rPr lang="hu-HU" dirty="0" smtClean="0"/>
              <a:t> Péter</a:t>
            </a:r>
            <a:r>
              <a:rPr lang="en-US" dirty="0" smtClean="0"/>
              <a:t>, </a:t>
            </a:r>
            <a:r>
              <a:rPr lang="hu-HU" dirty="0"/>
              <a:t>Drexler </a:t>
            </a:r>
            <a:r>
              <a:rPr lang="hu-HU" dirty="0" smtClean="0"/>
              <a:t>Dániel</a:t>
            </a:r>
            <a:r>
              <a:rPr lang="en-US" dirty="0" smtClean="0"/>
              <a:t>, </a:t>
            </a:r>
            <a:r>
              <a:rPr lang="hu-HU" dirty="0" smtClean="0"/>
              <a:t>Kápolnai Richárd</a:t>
            </a:r>
            <a:r>
              <a:rPr lang="en-US" dirty="0" smtClean="0"/>
              <a:t>, </a:t>
            </a:r>
            <a:r>
              <a:rPr lang="hu-HU" dirty="0" smtClean="0"/>
              <a:t>Rácz György</a:t>
            </a:r>
            <a:r>
              <a:rPr lang="en-US" dirty="0" smtClean="0"/>
              <a:t>, </a:t>
            </a:r>
            <a:r>
              <a:rPr lang="en-US" dirty="0"/>
              <a:t>Simon Ba</a:t>
            </a:r>
            <a:r>
              <a:rPr lang="hu-HU" dirty="0" err="1" smtClean="0"/>
              <a:t>lázs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Suba </a:t>
            </a:r>
            <a:r>
              <a:rPr lang="en-US" dirty="0" err="1" smtClean="0"/>
              <a:t>Gergely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hu-HU" dirty="0" err="1" smtClean="0"/>
              <a:t>BSc</a:t>
            </a:r>
            <a:r>
              <a:rPr lang="hu-HU" dirty="0" smtClean="0"/>
              <a:t> és </a:t>
            </a:r>
            <a:r>
              <a:rPr lang="hu-HU" dirty="0" err="1" smtClean="0"/>
              <a:t>MSc</a:t>
            </a:r>
            <a:r>
              <a:rPr lang="hu-HU" dirty="0" smtClean="0"/>
              <a:t> hallgatók:</a:t>
            </a:r>
            <a:endParaRPr lang="en-US" dirty="0"/>
          </a:p>
          <a:p>
            <a:pPr lvl="1"/>
            <a:r>
              <a:rPr lang="hu-HU" dirty="0" smtClean="0"/>
              <a:t>Dudás Ádám</a:t>
            </a:r>
            <a:r>
              <a:rPr lang="en-US" dirty="0" smtClean="0"/>
              <a:t>, </a:t>
            </a:r>
            <a:r>
              <a:rPr lang="hu-HU" dirty="0" err="1"/>
              <a:t>Olasz-Szabó</a:t>
            </a:r>
            <a:r>
              <a:rPr lang="hu-HU" dirty="0"/>
              <a:t> </a:t>
            </a:r>
            <a:r>
              <a:rPr lang="hu-HU" dirty="0" smtClean="0"/>
              <a:t>Bence</a:t>
            </a:r>
            <a:r>
              <a:rPr lang="en-US" dirty="0" smtClean="0"/>
              <a:t>, </a:t>
            </a:r>
            <a:r>
              <a:rPr lang="hu-HU" dirty="0"/>
              <a:t>Zsoldos Tamás</a:t>
            </a:r>
            <a:endParaRPr lang="en-US" dirty="0" smtClean="0"/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21428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Pályázatok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OTKA 72611</a:t>
            </a:r>
            <a:endParaRPr lang="en-US" dirty="0"/>
          </a:p>
          <a:p>
            <a:r>
              <a:rPr lang="en-US" dirty="0" smtClean="0"/>
              <a:t>TÁMOP 4.2.1/B-09/1/KMR-2010-0002 </a:t>
            </a:r>
            <a:r>
              <a:rPr lang="en-US" dirty="0"/>
              <a:t>- IKT-P5-T1</a:t>
            </a:r>
            <a:endParaRPr lang="en-US" dirty="0" smtClean="0"/>
          </a:p>
          <a:p>
            <a:r>
              <a:rPr lang="en-US" dirty="0" smtClean="0"/>
              <a:t>T</a:t>
            </a:r>
            <a:r>
              <a:rPr lang="hu-HU" dirty="0" smtClean="0"/>
              <a:t>Á</a:t>
            </a:r>
            <a:r>
              <a:rPr lang="en-US" dirty="0" smtClean="0"/>
              <a:t>MOP 4.2.2.C-11/1/KONV-2012-0004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0833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Publikációk</a:t>
            </a:r>
            <a:r>
              <a:rPr lang="en-US" dirty="0" smtClean="0"/>
              <a:t> - 2014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sz="1600" dirty="0"/>
              <a:t>Péter Arató, Dániel András Drexler, Gábor </a:t>
            </a:r>
            <a:r>
              <a:rPr lang="hu-HU" sz="1600" dirty="0" err="1"/>
              <a:t>Kocza</a:t>
            </a:r>
            <a:r>
              <a:rPr lang="hu-HU" sz="1600" dirty="0"/>
              <a:t> </a:t>
            </a:r>
            <a:r>
              <a:rPr lang="hu-HU" sz="1600" dirty="0" smtClean="0"/>
              <a:t>(2014</a:t>
            </a:r>
            <a:r>
              <a:rPr lang="hu-HU" sz="1600" dirty="0"/>
              <a:t>) </a:t>
            </a:r>
            <a:r>
              <a:rPr lang="hu-HU" sz="1600" b="1" dirty="0"/>
              <a:t>A </a:t>
            </a:r>
            <a:r>
              <a:rPr lang="hu-HU" sz="1600" b="1" dirty="0" err="1"/>
              <a:t>method</a:t>
            </a:r>
            <a:r>
              <a:rPr lang="hu-HU" sz="1600" b="1" dirty="0"/>
              <a:t> </a:t>
            </a:r>
            <a:r>
              <a:rPr lang="hu-HU" sz="1600" b="1" dirty="0" err="1"/>
              <a:t>for</a:t>
            </a:r>
            <a:r>
              <a:rPr lang="hu-HU" sz="1600" b="1" dirty="0"/>
              <a:t> </a:t>
            </a:r>
            <a:r>
              <a:rPr lang="hu-HU" sz="1600" b="1" dirty="0" err="1"/>
              <a:t>avoiding</a:t>
            </a:r>
            <a:r>
              <a:rPr lang="hu-HU" sz="1600" b="1" dirty="0"/>
              <a:t> </a:t>
            </a:r>
            <a:r>
              <a:rPr lang="hu-HU" sz="1600" b="1" dirty="0" err="1"/>
              <a:t>loops</a:t>
            </a:r>
            <a:r>
              <a:rPr lang="hu-HU" sz="1600" b="1" dirty="0"/>
              <a:t> </a:t>
            </a:r>
            <a:r>
              <a:rPr lang="hu-HU" sz="1600" b="1" dirty="0" err="1"/>
              <a:t>while</a:t>
            </a:r>
            <a:r>
              <a:rPr lang="hu-HU" sz="1600" b="1" dirty="0"/>
              <a:t> </a:t>
            </a:r>
            <a:r>
              <a:rPr lang="hu-HU" sz="1600" b="1" dirty="0" err="1"/>
              <a:t>decomposing</a:t>
            </a:r>
            <a:r>
              <a:rPr lang="hu-HU" sz="1600" b="1" dirty="0"/>
              <a:t> </a:t>
            </a:r>
            <a:r>
              <a:rPr lang="hu-HU" sz="1600" b="1" dirty="0" err="1"/>
              <a:t>the</a:t>
            </a:r>
            <a:r>
              <a:rPr lang="hu-HU" sz="1600" b="1" dirty="0"/>
              <a:t> </a:t>
            </a:r>
            <a:r>
              <a:rPr lang="hu-HU" sz="1600" b="1" dirty="0" err="1"/>
              <a:t>task</a:t>
            </a:r>
            <a:r>
              <a:rPr lang="hu-HU" sz="1600" b="1" dirty="0"/>
              <a:t> </a:t>
            </a:r>
            <a:r>
              <a:rPr lang="hu-HU" sz="1600" b="1" dirty="0" err="1"/>
              <a:t>description</a:t>
            </a:r>
            <a:r>
              <a:rPr lang="hu-HU" sz="1600" b="1" dirty="0"/>
              <a:t> </a:t>
            </a:r>
            <a:r>
              <a:rPr lang="hu-HU" sz="1600" b="1" dirty="0" err="1"/>
              <a:t>graph</a:t>
            </a:r>
            <a:r>
              <a:rPr lang="hu-HU" sz="1600" b="1" dirty="0"/>
              <a:t> </a:t>
            </a:r>
            <a:r>
              <a:rPr lang="hu-HU" sz="1600" b="1" dirty="0" err="1"/>
              <a:t>in</a:t>
            </a:r>
            <a:r>
              <a:rPr lang="hu-HU" sz="1600" b="1" dirty="0"/>
              <a:t> </a:t>
            </a:r>
            <a:r>
              <a:rPr lang="hu-HU" sz="1600" b="1" dirty="0" err="1"/>
              <a:t>system-level</a:t>
            </a:r>
            <a:r>
              <a:rPr lang="hu-HU" sz="1600" b="1" dirty="0"/>
              <a:t> </a:t>
            </a:r>
            <a:r>
              <a:rPr lang="hu-HU" sz="1600" b="1" dirty="0" err="1"/>
              <a:t>synthesis</a:t>
            </a:r>
            <a:r>
              <a:rPr lang="hu-HU" sz="1600" dirty="0"/>
              <a:t>. </a:t>
            </a:r>
            <a:r>
              <a:rPr lang="hu-HU" sz="1600" dirty="0" err="1"/>
              <a:t>In</a:t>
            </a:r>
            <a:r>
              <a:rPr lang="hu-HU" sz="1600" dirty="0"/>
              <a:t> </a:t>
            </a:r>
            <a:r>
              <a:rPr lang="hu-HU" sz="1600" i="1" dirty="0"/>
              <a:t>2014 IEEE 9th IEEE International </a:t>
            </a:r>
            <a:r>
              <a:rPr lang="hu-HU" sz="1600" i="1" dirty="0" err="1"/>
              <a:t>Symposium</a:t>
            </a:r>
            <a:r>
              <a:rPr lang="hu-HU" sz="1600" i="1" dirty="0"/>
              <a:t> </a:t>
            </a:r>
            <a:r>
              <a:rPr lang="hu-HU" sz="1600" i="1" dirty="0" err="1"/>
              <a:t>on</a:t>
            </a:r>
            <a:r>
              <a:rPr lang="hu-HU" sz="1600" i="1" dirty="0"/>
              <a:t> </a:t>
            </a:r>
            <a:r>
              <a:rPr lang="hu-HU" sz="1600" i="1" dirty="0" err="1"/>
              <a:t>Applied</a:t>
            </a:r>
            <a:r>
              <a:rPr lang="hu-HU" sz="1600" i="1" dirty="0"/>
              <a:t> </a:t>
            </a:r>
            <a:r>
              <a:rPr lang="hu-HU" sz="1600" i="1" dirty="0" err="1"/>
              <a:t>Computational</a:t>
            </a:r>
            <a:r>
              <a:rPr lang="hu-HU" sz="1600" i="1" dirty="0"/>
              <a:t> </a:t>
            </a:r>
            <a:r>
              <a:rPr lang="hu-HU" sz="1600" i="1" dirty="0" err="1"/>
              <a:t>Intelligence</a:t>
            </a:r>
            <a:r>
              <a:rPr lang="hu-HU" sz="1600" i="1" dirty="0"/>
              <a:t> and </a:t>
            </a:r>
            <a:r>
              <a:rPr lang="hu-HU" sz="1600" i="1" dirty="0" err="1"/>
              <a:t>Informatics</a:t>
            </a:r>
            <a:r>
              <a:rPr lang="hu-HU" sz="1600" i="1" dirty="0"/>
              <a:t> (SACI)</a:t>
            </a:r>
            <a:r>
              <a:rPr lang="hu-HU" sz="1600" dirty="0"/>
              <a:t>. pp. 231–235. IEEE</a:t>
            </a:r>
            <a:r>
              <a:rPr lang="hu-HU" sz="1600" dirty="0" smtClean="0"/>
              <a:t>.</a:t>
            </a:r>
            <a:endParaRPr lang="en-US" sz="1600" dirty="0" smtClean="0"/>
          </a:p>
          <a:p>
            <a:r>
              <a:rPr lang="hu-HU" sz="1600" dirty="0" smtClean="0"/>
              <a:t>Péter </a:t>
            </a:r>
            <a:r>
              <a:rPr lang="hu-HU" sz="1600" dirty="0"/>
              <a:t>Arató, Gergely Suba </a:t>
            </a:r>
            <a:r>
              <a:rPr lang="hu-HU" sz="1600" dirty="0" smtClean="0"/>
              <a:t>(2014</a:t>
            </a:r>
            <a:r>
              <a:rPr lang="hu-HU" sz="1600" dirty="0"/>
              <a:t>) </a:t>
            </a:r>
            <a:r>
              <a:rPr lang="hu-HU" sz="1600" b="1" dirty="0"/>
              <a:t>A </a:t>
            </a:r>
            <a:r>
              <a:rPr lang="hu-HU" sz="1600" b="1" dirty="0" err="1"/>
              <a:t>data</a:t>
            </a:r>
            <a:r>
              <a:rPr lang="hu-HU" sz="1600" b="1" dirty="0"/>
              <a:t> flow </a:t>
            </a:r>
            <a:r>
              <a:rPr lang="hu-HU" sz="1600" b="1" dirty="0" err="1"/>
              <a:t>graph</a:t>
            </a:r>
            <a:r>
              <a:rPr lang="hu-HU" sz="1600" b="1" dirty="0"/>
              <a:t> </a:t>
            </a:r>
            <a:r>
              <a:rPr lang="hu-HU" sz="1600" b="1" dirty="0" err="1"/>
              <a:t>generation</a:t>
            </a:r>
            <a:r>
              <a:rPr lang="hu-HU" sz="1600" b="1" dirty="0"/>
              <a:t> </a:t>
            </a:r>
            <a:r>
              <a:rPr lang="hu-HU" sz="1600" b="1" dirty="0" err="1"/>
              <a:t>method</a:t>
            </a:r>
            <a:r>
              <a:rPr lang="hu-HU" sz="1600" b="1" dirty="0"/>
              <a:t> starting </a:t>
            </a:r>
            <a:r>
              <a:rPr lang="hu-HU" sz="1600" b="1" dirty="0" err="1"/>
              <a:t>from</a:t>
            </a:r>
            <a:r>
              <a:rPr lang="hu-HU" sz="1600" b="1" dirty="0"/>
              <a:t> C </a:t>
            </a:r>
            <a:r>
              <a:rPr lang="hu-HU" sz="1600" b="1" dirty="0" err="1"/>
              <a:t>description</a:t>
            </a:r>
            <a:r>
              <a:rPr lang="hu-HU" sz="1600" b="1" dirty="0"/>
              <a:t> </a:t>
            </a:r>
            <a:r>
              <a:rPr lang="hu-HU" sz="1600" b="1" dirty="0" err="1"/>
              <a:t>by</a:t>
            </a:r>
            <a:r>
              <a:rPr lang="hu-HU" sz="1600" b="1" dirty="0"/>
              <a:t> </a:t>
            </a:r>
            <a:r>
              <a:rPr lang="hu-HU" sz="1600" b="1" dirty="0" err="1"/>
              <a:t>handling</a:t>
            </a:r>
            <a:r>
              <a:rPr lang="hu-HU" sz="1600" b="1" dirty="0"/>
              <a:t> </a:t>
            </a:r>
            <a:r>
              <a:rPr lang="hu-HU" sz="1600" b="1" dirty="0" err="1"/>
              <a:t>loop</a:t>
            </a:r>
            <a:r>
              <a:rPr lang="hu-HU" sz="1600" b="1" dirty="0"/>
              <a:t> </a:t>
            </a:r>
            <a:r>
              <a:rPr lang="hu-HU" sz="1600" b="1" dirty="0" err="1"/>
              <a:t>nest</a:t>
            </a:r>
            <a:r>
              <a:rPr lang="hu-HU" sz="1600" b="1" dirty="0"/>
              <a:t> </a:t>
            </a:r>
            <a:r>
              <a:rPr lang="hu-HU" sz="1600" b="1" dirty="0" err="1"/>
              <a:t>hierarchy</a:t>
            </a:r>
            <a:r>
              <a:rPr lang="hu-HU" sz="1600" dirty="0"/>
              <a:t>. </a:t>
            </a:r>
            <a:r>
              <a:rPr lang="hu-HU" sz="1600" dirty="0" err="1"/>
              <a:t>In</a:t>
            </a:r>
            <a:r>
              <a:rPr lang="hu-HU" sz="1600" dirty="0"/>
              <a:t> </a:t>
            </a:r>
            <a:r>
              <a:rPr lang="hu-HU" sz="1600" i="1" dirty="0"/>
              <a:t>IEEE 9th IEEE International </a:t>
            </a:r>
            <a:r>
              <a:rPr lang="hu-HU" sz="1600" i="1" dirty="0" err="1"/>
              <a:t>Symposium</a:t>
            </a:r>
            <a:r>
              <a:rPr lang="hu-HU" sz="1600" i="1" dirty="0"/>
              <a:t> </a:t>
            </a:r>
            <a:r>
              <a:rPr lang="hu-HU" sz="1600" i="1" dirty="0" err="1"/>
              <a:t>on</a:t>
            </a:r>
            <a:r>
              <a:rPr lang="hu-HU" sz="1600" i="1" dirty="0"/>
              <a:t> </a:t>
            </a:r>
            <a:r>
              <a:rPr lang="hu-HU" sz="1600" i="1" dirty="0" err="1"/>
              <a:t>Applied</a:t>
            </a:r>
            <a:r>
              <a:rPr lang="hu-HU" sz="1600" i="1" dirty="0"/>
              <a:t> </a:t>
            </a:r>
            <a:r>
              <a:rPr lang="hu-HU" sz="1600" i="1" dirty="0" err="1"/>
              <a:t>Computational</a:t>
            </a:r>
            <a:r>
              <a:rPr lang="hu-HU" sz="1600" i="1" dirty="0"/>
              <a:t> </a:t>
            </a:r>
            <a:r>
              <a:rPr lang="hu-HU" sz="1600" i="1" dirty="0" err="1"/>
              <a:t>Intelligence</a:t>
            </a:r>
            <a:r>
              <a:rPr lang="hu-HU" sz="1600" i="1" dirty="0"/>
              <a:t> and </a:t>
            </a:r>
            <a:r>
              <a:rPr lang="hu-HU" sz="1600" i="1" dirty="0" err="1"/>
              <a:t>Informatics</a:t>
            </a:r>
            <a:r>
              <a:rPr lang="hu-HU" sz="1600" i="1" dirty="0"/>
              <a:t> (SACI)</a:t>
            </a:r>
            <a:r>
              <a:rPr lang="hu-HU" sz="1600" dirty="0"/>
              <a:t>. pp. 269–274. IEEE</a:t>
            </a:r>
            <a:r>
              <a:rPr lang="hu-HU" sz="1600" dirty="0" smtClean="0"/>
              <a:t>.</a:t>
            </a:r>
            <a:endParaRPr lang="en-US" sz="1600" dirty="0" smtClean="0"/>
          </a:p>
          <a:p>
            <a:r>
              <a:rPr lang="hu-HU" sz="1600" dirty="0"/>
              <a:t>György </a:t>
            </a:r>
            <a:r>
              <a:rPr lang="hu-HU" sz="1600" dirty="0" err="1"/>
              <a:t>Pilászy</a:t>
            </a:r>
            <a:r>
              <a:rPr lang="hu-HU" sz="1600" dirty="0"/>
              <a:t>, </a:t>
            </a:r>
            <a:r>
              <a:rPr lang="hu-HU" sz="1600" dirty="0" err="1"/>
              <a:t>György</a:t>
            </a:r>
            <a:r>
              <a:rPr lang="hu-HU" sz="1600" dirty="0"/>
              <a:t> Rácz, Péter Arató (2014) </a:t>
            </a:r>
            <a:r>
              <a:rPr lang="hu-HU" sz="1600" b="1" dirty="0"/>
              <a:t>The </a:t>
            </a:r>
            <a:r>
              <a:rPr lang="hu-HU" sz="1600" b="1" dirty="0" err="1"/>
              <a:t>Effect</a:t>
            </a:r>
            <a:r>
              <a:rPr lang="hu-HU" sz="1600" b="1" dirty="0"/>
              <a:t> of </a:t>
            </a:r>
            <a:r>
              <a:rPr lang="hu-HU" sz="1600" b="1" dirty="0" err="1"/>
              <a:t>Latency</a:t>
            </a:r>
            <a:r>
              <a:rPr lang="hu-HU" sz="1600" b="1" dirty="0"/>
              <a:t> </a:t>
            </a:r>
            <a:r>
              <a:rPr lang="hu-HU" sz="1600" b="1" dirty="0" err="1"/>
              <a:t>Increasing</a:t>
            </a:r>
            <a:r>
              <a:rPr lang="hu-HU" sz="1600" b="1" dirty="0"/>
              <a:t> </a:t>
            </a:r>
            <a:r>
              <a:rPr lang="hu-HU" sz="1600" b="1" dirty="0" err="1"/>
              <a:t>on</a:t>
            </a:r>
            <a:r>
              <a:rPr lang="hu-HU" sz="1600" b="1" dirty="0"/>
              <a:t> </a:t>
            </a:r>
            <a:r>
              <a:rPr lang="hu-HU" sz="1600" b="1" dirty="0" err="1"/>
              <a:t>the</a:t>
            </a:r>
            <a:r>
              <a:rPr lang="hu-HU" sz="1600" b="1" dirty="0"/>
              <a:t> </a:t>
            </a:r>
            <a:r>
              <a:rPr lang="hu-HU" sz="1600" b="1" dirty="0" err="1"/>
              <a:t>Realisation</a:t>
            </a:r>
            <a:r>
              <a:rPr lang="hu-HU" sz="1600" b="1" dirty="0"/>
              <a:t> </a:t>
            </a:r>
            <a:r>
              <a:rPr lang="hu-HU" sz="1600" b="1" dirty="0" err="1"/>
              <a:t>Cost</a:t>
            </a:r>
            <a:r>
              <a:rPr lang="hu-HU" sz="1600" b="1" dirty="0"/>
              <a:t> </a:t>
            </a:r>
            <a:r>
              <a:rPr lang="hu-HU" sz="1600" b="1" dirty="0" err="1"/>
              <a:t>in</a:t>
            </a:r>
            <a:r>
              <a:rPr lang="hu-HU" sz="1600" b="1" dirty="0"/>
              <a:t> </a:t>
            </a:r>
            <a:r>
              <a:rPr lang="hu-HU" sz="1600" b="1" dirty="0" err="1"/>
              <a:t>High</a:t>
            </a:r>
            <a:r>
              <a:rPr lang="hu-HU" sz="1600" b="1" dirty="0"/>
              <a:t> </a:t>
            </a:r>
            <a:r>
              <a:rPr lang="hu-HU" sz="1600" b="1" dirty="0" err="1"/>
              <a:t>Level</a:t>
            </a:r>
            <a:r>
              <a:rPr lang="hu-HU" sz="1600" b="1" dirty="0"/>
              <a:t> </a:t>
            </a:r>
            <a:r>
              <a:rPr lang="hu-HU" sz="1600" b="1" dirty="0" err="1"/>
              <a:t>Synthesis</a:t>
            </a:r>
            <a:r>
              <a:rPr lang="hu-HU" sz="1600" b="1" dirty="0"/>
              <a:t> </a:t>
            </a:r>
            <a:r>
              <a:rPr lang="hu-HU" sz="1600" b="1" dirty="0" err="1"/>
              <a:t>of</a:t>
            </a:r>
            <a:r>
              <a:rPr lang="hu-HU" sz="1600" b="1" dirty="0"/>
              <a:t> </a:t>
            </a:r>
            <a:r>
              <a:rPr lang="hu-HU" sz="1600" b="1" dirty="0" err="1"/>
              <a:t>Pipeline</a:t>
            </a:r>
            <a:r>
              <a:rPr lang="hu-HU" sz="1600" b="1" dirty="0"/>
              <a:t> Systems</a:t>
            </a:r>
            <a:r>
              <a:rPr lang="hu-HU" sz="1600" dirty="0"/>
              <a:t>. </a:t>
            </a:r>
            <a:r>
              <a:rPr lang="hu-HU" sz="1600" i="1" dirty="0" err="1"/>
              <a:t>Periodica</a:t>
            </a:r>
            <a:r>
              <a:rPr lang="hu-HU" sz="1600" i="1" dirty="0"/>
              <a:t> </a:t>
            </a:r>
            <a:r>
              <a:rPr lang="hu-HU" sz="1600" i="1" dirty="0" err="1"/>
              <a:t>Polytechnica</a:t>
            </a:r>
            <a:r>
              <a:rPr lang="hu-HU" sz="1600" i="1" dirty="0"/>
              <a:t> </a:t>
            </a:r>
            <a:r>
              <a:rPr lang="hu-HU" sz="1600" i="1" dirty="0" err="1"/>
              <a:t>Electrical</a:t>
            </a:r>
            <a:r>
              <a:rPr lang="hu-HU" sz="1600" i="1" dirty="0"/>
              <a:t> </a:t>
            </a:r>
            <a:r>
              <a:rPr lang="hu-HU" sz="1600" i="1" dirty="0" err="1"/>
              <a:t>Engineering</a:t>
            </a:r>
            <a:r>
              <a:rPr lang="hu-HU" sz="1600" i="1" dirty="0"/>
              <a:t> and Computer Science</a:t>
            </a:r>
            <a:r>
              <a:rPr lang="hu-HU" sz="1600" dirty="0"/>
              <a:t> 58 (2) pp. 37–42</a:t>
            </a:r>
            <a:r>
              <a:rPr lang="hu-HU" sz="1600" dirty="0" smtClean="0"/>
              <a:t>.</a:t>
            </a:r>
            <a:endParaRPr lang="en-US" sz="1600" dirty="0" smtClean="0"/>
          </a:p>
          <a:p>
            <a:r>
              <a:rPr lang="en-US" sz="1600" dirty="0" err="1"/>
              <a:t>Gergely</a:t>
            </a:r>
            <a:r>
              <a:rPr lang="en-US" sz="1600" dirty="0"/>
              <a:t> Suba (2014) </a:t>
            </a:r>
            <a:r>
              <a:rPr lang="en-US" sz="1600" b="1" dirty="0"/>
              <a:t>Hierarchical Pipelining of Nested Loops in High-Level Synthesis</a:t>
            </a:r>
            <a:r>
              <a:rPr lang="en-US" sz="1600" dirty="0"/>
              <a:t>. </a:t>
            </a:r>
            <a:r>
              <a:rPr lang="en-US" sz="1600" i="1" dirty="0" err="1"/>
              <a:t>Periodica</a:t>
            </a:r>
            <a:r>
              <a:rPr lang="en-US" sz="1600" i="1" dirty="0"/>
              <a:t> </a:t>
            </a:r>
            <a:r>
              <a:rPr lang="en-US" sz="1600" i="1" dirty="0" err="1"/>
              <a:t>Polytechnica</a:t>
            </a:r>
            <a:r>
              <a:rPr lang="en-US" sz="1600" i="1" dirty="0"/>
              <a:t> Electrical Engineering and Computer Science</a:t>
            </a:r>
            <a:r>
              <a:rPr lang="en-US" sz="1600" dirty="0"/>
              <a:t>58 (3) pp. 81–91</a:t>
            </a:r>
            <a:r>
              <a:rPr lang="en-US" sz="1600" dirty="0" smtClean="0"/>
              <a:t>.</a:t>
            </a:r>
          </a:p>
          <a:p>
            <a:r>
              <a:rPr lang="hu-HU" sz="1600" dirty="0"/>
              <a:t>Péter Arató, Gábor </a:t>
            </a:r>
            <a:r>
              <a:rPr lang="hu-HU" sz="1600" dirty="0" err="1"/>
              <a:t>Kocza</a:t>
            </a:r>
            <a:r>
              <a:rPr lang="hu-HU" sz="1600" dirty="0"/>
              <a:t> (2014) </a:t>
            </a:r>
            <a:r>
              <a:rPr lang="hu-HU" sz="1600" b="1" dirty="0" err="1"/>
              <a:t>Loop-free</a:t>
            </a:r>
            <a:r>
              <a:rPr lang="hu-HU" sz="1600" b="1" dirty="0"/>
              <a:t> </a:t>
            </a:r>
            <a:r>
              <a:rPr lang="hu-HU" sz="1600" b="1" dirty="0" err="1"/>
              <a:t>Decomposition</a:t>
            </a:r>
            <a:r>
              <a:rPr lang="hu-HU" sz="1600" b="1" dirty="0"/>
              <a:t> </a:t>
            </a:r>
            <a:r>
              <a:rPr lang="hu-HU" sz="1600" b="1" dirty="0" err="1"/>
              <a:t>in</a:t>
            </a:r>
            <a:r>
              <a:rPr lang="hu-HU" sz="1600" b="1" dirty="0"/>
              <a:t> </a:t>
            </a:r>
            <a:r>
              <a:rPr lang="hu-HU" sz="1600" b="1" dirty="0" err="1" smtClean="0"/>
              <a:t>High-Level</a:t>
            </a:r>
            <a:r>
              <a:rPr lang="en-US" sz="1600" b="1" dirty="0"/>
              <a:t> </a:t>
            </a:r>
            <a:r>
              <a:rPr lang="hu-HU" sz="1600" b="1" dirty="0" err="1" smtClean="0"/>
              <a:t>Synthesis</a:t>
            </a:r>
            <a:r>
              <a:rPr lang="hu-HU" sz="1600" dirty="0"/>
              <a:t>. </a:t>
            </a:r>
            <a:r>
              <a:rPr lang="hu-HU" sz="1600" i="1" dirty="0"/>
              <a:t>SCIENTIFIC BULLETIN of The POLITEHNICA University of </a:t>
            </a:r>
            <a:r>
              <a:rPr lang="hu-HU" sz="1600" i="1" dirty="0" err="1"/>
              <a:t>Timişoara</a:t>
            </a:r>
            <a:r>
              <a:rPr lang="hu-HU" sz="1600" i="1" dirty="0"/>
              <a:t>, </a:t>
            </a:r>
            <a:r>
              <a:rPr lang="hu-HU" sz="1600" i="1" dirty="0" err="1"/>
              <a:t>Romania</a:t>
            </a:r>
            <a:r>
              <a:rPr lang="hu-HU" sz="1600" dirty="0"/>
              <a:t> 59(73) (2) pp. 99–104.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240494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Köszönöm a figyelmet!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4314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PipeComp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4800" spc="-50" dirty="0" smtClean="0">
                <a:latin typeface="+mj-lt"/>
                <a:ea typeface="+mj-ea"/>
                <a:cs typeface="+mj-cs"/>
              </a:rPr>
              <a:t>          = </a:t>
            </a:r>
            <a:r>
              <a:rPr lang="en-US" sz="4800" spc="-50" dirty="0">
                <a:latin typeface="+mj-lt"/>
                <a:ea typeface="+mj-ea"/>
                <a:cs typeface="+mj-cs"/>
              </a:rPr>
              <a:t>Pipeline Compiler</a:t>
            </a:r>
            <a:endParaRPr lang="hu-HU" sz="4800" spc="-5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1731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PipeComp</a:t>
            </a:r>
            <a:r>
              <a:rPr lang="en-US" dirty="0" smtClean="0"/>
              <a:t> </a:t>
            </a:r>
            <a:r>
              <a:rPr lang="en-US" dirty="0" err="1"/>
              <a:t>keretrendszer</a:t>
            </a:r>
            <a:endParaRPr lang="hu-HU" dirty="0"/>
          </a:p>
        </p:txBody>
      </p:sp>
      <p:sp>
        <p:nvSpPr>
          <p:cNvPr id="5" name="Rounded Rectangle 4"/>
          <p:cNvSpPr/>
          <p:nvPr/>
        </p:nvSpPr>
        <p:spPr>
          <a:xfrm>
            <a:off x="1253782" y="2125266"/>
            <a:ext cx="2078501" cy="865163"/>
          </a:xfrm>
          <a:prstGeom prst="roundRect">
            <a:avLst/>
          </a:prstGeom>
          <a:solidFill>
            <a:srgbClr val="4AADD3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err="1">
                <a:solidFill>
                  <a:schemeClr val="tx1"/>
                </a:solidFill>
              </a:rPr>
              <a:t>Imperat</a:t>
            </a:r>
            <a:r>
              <a:rPr lang="hu-HU" sz="1500" dirty="0">
                <a:solidFill>
                  <a:schemeClr val="tx1"/>
                </a:solidFill>
              </a:rPr>
              <a:t>ív</a:t>
            </a:r>
            <a:br>
              <a:rPr lang="hu-HU" sz="1500" dirty="0">
                <a:solidFill>
                  <a:schemeClr val="tx1"/>
                </a:solidFill>
              </a:rPr>
            </a:br>
            <a:r>
              <a:rPr lang="hu-HU" sz="1500" dirty="0">
                <a:solidFill>
                  <a:schemeClr val="tx1"/>
                </a:solidFill>
              </a:rPr>
              <a:t>Frontendek</a:t>
            </a:r>
            <a:endParaRPr lang="en-US" sz="1500" dirty="0">
              <a:solidFill>
                <a:schemeClr val="tx1"/>
              </a:solidFill>
            </a:endParaRPr>
          </a:p>
          <a:p>
            <a:pPr algn="ctr"/>
            <a:r>
              <a:rPr lang="en-US" sz="1500" dirty="0">
                <a:solidFill>
                  <a:schemeClr val="tx1"/>
                </a:solidFill>
              </a:rPr>
              <a:t>(pl. C)</a:t>
            </a:r>
            <a:endParaRPr lang="hu-HU" sz="15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535386" y="2125267"/>
            <a:ext cx="2078501" cy="865163"/>
          </a:xfrm>
          <a:prstGeom prst="roundRect">
            <a:avLst/>
          </a:prstGeom>
          <a:solidFill>
            <a:srgbClr val="4AADD3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err="1">
                <a:solidFill>
                  <a:schemeClr val="tx1"/>
                </a:solidFill>
              </a:rPr>
              <a:t>Funkcion</a:t>
            </a:r>
            <a:r>
              <a:rPr lang="hu-HU" sz="1500" dirty="0" err="1">
                <a:solidFill>
                  <a:schemeClr val="tx1"/>
                </a:solidFill>
              </a:rPr>
              <a:t>ális</a:t>
            </a:r>
            <a:r>
              <a:rPr lang="hu-HU" sz="1500" dirty="0">
                <a:solidFill>
                  <a:schemeClr val="tx1"/>
                </a:solidFill>
              </a:rPr>
              <a:t/>
            </a:r>
            <a:br>
              <a:rPr lang="hu-HU" sz="1500" dirty="0">
                <a:solidFill>
                  <a:schemeClr val="tx1"/>
                </a:solidFill>
              </a:rPr>
            </a:br>
            <a:r>
              <a:rPr lang="hu-HU" sz="1500" dirty="0">
                <a:solidFill>
                  <a:schemeClr val="tx1"/>
                </a:solidFill>
              </a:rPr>
              <a:t>Frontendek</a:t>
            </a:r>
            <a:endParaRPr lang="en-US" sz="1500" dirty="0">
              <a:solidFill>
                <a:schemeClr val="tx1"/>
              </a:solidFill>
            </a:endParaRPr>
          </a:p>
          <a:p>
            <a:pPr algn="ctr"/>
            <a:r>
              <a:rPr lang="en-US" sz="1500" dirty="0">
                <a:solidFill>
                  <a:schemeClr val="tx1"/>
                </a:solidFill>
              </a:rPr>
              <a:t>(</a:t>
            </a:r>
            <a:r>
              <a:rPr lang="hu-HU" sz="1500" dirty="0">
                <a:solidFill>
                  <a:schemeClr val="tx1"/>
                </a:solidFill>
              </a:rPr>
              <a:t>pl. </a:t>
            </a:r>
            <a:r>
              <a:rPr lang="hu-HU" sz="1500" dirty="0" err="1">
                <a:solidFill>
                  <a:schemeClr val="tx1"/>
                </a:solidFill>
              </a:rPr>
              <a:t>Haskell</a:t>
            </a:r>
            <a:r>
              <a:rPr lang="en-US" sz="1500" dirty="0">
                <a:solidFill>
                  <a:schemeClr val="tx1"/>
                </a:solidFill>
              </a:rPr>
              <a:t>)</a:t>
            </a:r>
            <a:endParaRPr lang="hu-HU" sz="15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816989" y="2125266"/>
            <a:ext cx="2078501" cy="865163"/>
          </a:xfrm>
          <a:prstGeom prst="roundRect">
            <a:avLst/>
          </a:prstGeom>
          <a:solidFill>
            <a:srgbClr val="4AADD3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err="1">
                <a:solidFill>
                  <a:schemeClr val="tx1"/>
                </a:solidFill>
              </a:rPr>
              <a:t>Grafikus</a:t>
            </a:r>
            <a:r>
              <a:rPr lang="hu-HU" sz="1500" dirty="0">
                <a:solidFill>
                  <a:schemeClr val="tx1"/>
                </a:solidFill>
              </a:rPr>
              <a:t/>
            </a:r>
            <a:br>
              <a:rPr lang="hu-HU" sz="1500" dirty="0">
                <a:solidFill>
                  <a:schemeClr val="tx1"/>
                </a:solidFill>
              </a:rPr>
            </a:br>
            <a:r>
              <a:rPr lang="hu-HU" sz="1500" dirty="0">
                <a:solidFill>
                  <a:schemeClr val="tx1"/>
                </a:solidFill>
              </a:rPr>
              <a:t>Frontendek</a:t>
            </a:r>
            <a:endParaRPr lang="en-US" sz="1500" dirty="0">
              <a:solidFill>
                <a:schemeClr val="tx1"/>
              </a:solidFill>
            </a:endParaRPr>
          </a:p>
          <a:p>
            <a:pPr algn="ctr"/>
            <a:r>
              <a:rPr lang="en-US" sz="1500" dirty="0">
                <a:solidFill>
                  <a:schemeClr val="tx1"/>
                </a:solidFill>
              </a:rPr>
              <a:t>(pl. GMF)</a:t>
            </a:r>
            <a:endParaRPr lang="hu-HU" sz="15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535386" y="3375038"/>
            <a:ext cx="2078501" cy="865163"/>
          </a:xfrm>
          <a:prstGeom prst="roundRect">
            <a:avLst/>
          </a:prstGeom>
          <a:solidFill>
            <a:srgbClr val="4AADD3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Middle-</a:t>
            </a:r>
            <a:r>
              <a:rPr lang="en-US" sz="1500" dirty="0" err="1">
                <a:solidFill>
                  <a:schemeClr val="tx1"/>
                </a:solidFill>
              </a:rPr>
              <a:t>endek</a:t>
            </a:r>
            <a:r>
              <a:rPr lang="hu-HU" sz="1500" dirty="0">
                <a:solidFill>
                  <a:schemeClr val="tx1"/>
                </a:solidFill>
              </a:rPr>
              <a:t/>
            </a:r>
            <a:br>
              <a:rPr lang="hu-HU" sz="1500" dirty="0">
                <a:solidFill>
                  <a:schemeClr val="tx1"/>
                </a:solidFill>
              </a:rPr>
            </a:br>
            <a:r>
              <a:rPr lang="en-US" sz="1500" dirty="0">
                <a:solidFill>
                  <a:schemeClr val="tx1"/>
                </a:solidFill>
              </a:rPr>
              <a:t>(pl. Pipeline </a:t>
            </a:r>
            <a:r>
              <a:rPr lang="hu-HU" sz="1500" dirty="0">
                <a:solidFill>
                  <a:schemeClr val="tx1"/>
                </a:solidFill>
              </a:rPr>
              <a:t>ütemező,</a:t>
            </a:r>
            <a:endParaRPr lang="en-US" sz="1500" dirty="0">
              <a:solidFill>
                <a:schemeClr val="tx1"/>
              </a:solidFill>
            </a:endParaRPr>
          </a:p>
          <a:p>
            <a:pPr algn="ctr"/>
            <a:r>
              <a:rPr lang="en-US" sz="1500" dirty="0">
                <a:solidFill>
                  <a:schemeClr val="tx1"/>
                </a:solidFill>
              </a:rPr>
              <a:t>D</a:t>
            </a:r>
            <a:r>
              <a:rPr lang="hu-HU" sz="1500" dirty="0" err="1">
                <a:solidFill>
                  <a:schemeClr val="tx1"/>
                </a:solidFill>
              </a:rPr>
              <a:t>ekomozíció</a:t>
            </a:r>
            <a:r>
              <a:rPr lang="hu-HU" sz="1500" dirty="0">
                <a:solidFill>
                  <a:schemeClr val="tx1"/>
                </a:solidFill>
              </a:rPr>
              <a:t>)</a:t>
            </a:r>
            <a:endParaRPr lang="hu-HU" sz="15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535386" y="4624810"/>
            <a:ext cx="2078501" cy="865163"/>
          </a:xfrm>
          <a:prstGeom prst="roundRect">
            <a:avLst/>
          </a:prstGeom>
          <a:solidFill>
            <a:srgbClr val="4AADD3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solidFill>
                  <a:schemeClr val="tx1"/>
                </a:solidFill>
              </a:rPr>
              <a:t>HW leírás</a:t>
            </a:r>
            <a:br>
              <a:rPr lang="hu-HU" sz="1500" dirty="0">
                <a:solidFill>
                  <a:schemeClr val="tx1"/>
                </a:solidFill>
              </a:rPr>
            </a:br>
            <a:r>
              <a:rPr lang="hu-HU" sz="1500" dirty="0" err="1">
                <a:solidFill>
                  <a:schemeClr val="tx1"/>
                </a:solidFill>
              </a:rPr>
              <a:t>Backendek</a:t>
            </a:r>
            <a:endParaRPr lang="en-US" sz="1500" dirty="0">
              <a:solidFill>
                <a:schemeClr val="tx1"/>
              </a:solidFill>
            </a:endParaRPr>
          </a:p>
          <a:p>
            <a:pPr algn="ctr"/>
            <a:r>
              <a:rPr lang="en-US" sz="1500" dirty="0">
                <a:solidFill>
                  <a:schemeClr val="tx1"/>
                </a:solidFill>
              </a:rPr>
              <a:t>(</a:t>
            </a:r>
            <a:r>
              <a:rPr lang="hu-HU" sz="1500" dirty="0">
                <a:solidFill>
                  <a:schemeClr val="tx1"/>
                </a:solidFill>
              </a:rPr>
              <a:t>pl. VHDL</a:t>
            </a:r>
            <a:r>
              <a:rPr lang="en-US" sz="1500" dirty="0">
                <a:solidFill>
                  <a:schemeClr val="tx1"/>
                </a:solidFill>
              </a:rPr>
              <a:t>)</a:t>
            </a:r>
            <a:endParaRPr lang="hu-HU" sz="15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816989" y="4624809"/>
            <a:ext cx="2078501" cy="865163"/>
          </a:xfrm>
          <a:prstGeom prst="roundRect">
            <a:avLst/>
          </a:prstGeom>
          <a:solidFill>
            <a:srgbClr val="4AADD3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solidFill>
                  <a:schemeClr val="tx1"/>
                </a:solidFill>
              </a:rPr>
              <a:t>Vizuális</a:t>
            </a:r>
            <a:br>
              <a:rPr lang="hu-HU" sz="1500" dirty="0">
                <a:solidFill>
                  <a:schemeClr val="tx1"/>
                </a:solidFill>
              </a:rPr>
            </a:br>
            <a:r>
              <a:rPr lang="hu-HU" sz="1500" dirty="0" err="1">
                <a:solidFill>
                  <a:schemeClr val="tx1"/>
                </a:solidFill>
              </a:rPr>
              <a:t>Backendek</a:t>
            </a:r>
            <a:endParaRPr lang="en-US" sz="1500" dirty="0">
              <a:solidFill>
                <a:schemeClr val="tx1"/>
              </a:solidFill>
            </a:endParaRPr>
          </a:p>
          <a:p>
            <a:pPr algn="ctr"/>
            <a:r>
              <a:rPr lang="en-US" sz="1500" dirty="0">
                <a:solidFill>
                  <a:schemeClr val="tx1"/>
                </a:solidFill>
              </a:rPr>
              <a:t>(</a:t>
            </a:r>
            <a:r>
              <a:rPr lang="hu-HU" sz="1500" dirty="0">
                <a:solidFill>
                  <a:schemeClr val="tx1"/>
                </a:solidFill>
              </a:rPr>
              <a:t>pl. </a:t>
            </a:r>
            <a:r>
              <a:rPr lang="hu-HU" sz="1500" dirty="0" err="1">
                <a:solidFill>
                  <a:schemeClr val="tx1"/>
                </a:solidFill>
              </a:rPr>
              <a:t>Graphviz</a:t>
            </a:r>
            <a:r>
              <a:rPr lang="en-US" sz="1500" dirty="0">
                <a:solidFill>
                  <a:schemeClr val="tx1"/>
                </a:solidFill>
              </a:rPr>
              <a:t>)</a:t>
            </a:r>
            <a:endParaRPr lang="hu-HU" sz="15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253781" y="4624809"/>
            <a:ext cx="2078501" cy="865163"/>
          </a:xfrm>
          <a:prstGeom prst="roundRect">
            <a:avLst/>
          </a:prstGeom>
          <a:solidFill>
            <a:srgbClr val="4AADD3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solidFill>
                  <a:schemeClr val="tx1"/>
                </a:solidFill>
              </a:rPr>
              <a:t>Programkód</a:t>
            </a:r>
            <a:br>
              <a:rPr lang="hu-HU" sz="1500" dirty="0">
                <a:solidFill>
                  <a:schemeClr val="tx1"/>
                </a:solidFill>
              </a:rPr>
            </a:br>
            <a:r>
              <a:rPr lang="hu-HU" sz="1500" dirty="0" err="1">
                <a:solidFill>
                  <a:schemeClr val="tx1"/>
                </a:solidFill>
              </a:rPr>
              <a:t>Backendek</a:t>
            </a:r>
            <a:endParaRPr lang="en-US" sz="1500" dirty="0">
              <a:solidFill>
                <a:schemeClr val="tx1"/>
              </a:solidFill>
            </a:endParaRPr>
          </a:p>
          <a:p>
            <a:pPr algn="ctr"/>
            <a:r>
              <a:rPr lang="en-US" sz="1500" dirty="0">
                <a:solidFill>
                  <a:schemeClr val="tx1"/>
                </a:solidFill>
              </a:rPr>
              <a:t>(</a:t>
            </a:r>
            <a:r>
              <a:rPr lang="hu-HU" sz="1500" dirty="0">
                <a:solidFill>
                  <a:schemeClr val="tx1"/>
                </a:solidFill>
              </a:rPr>
              <a:t>pl. C</a:t>
            </a:r>
            <a:r>
              <a:rPr lang="en-US" sz="1500" dirty="0">
                <a:solidFill>
                  <a:schemeClr val="tx1"/>
                </a:solidFill>
              </a:rPr>
              <a:t>)</a:t>
            </a:r>
            <a:endParaRPr lang="hu-HU" sz="1500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>
            <a:endCxn id="8" idx="0"/>
          </p:cNvCxnSpPr>
          <p:nvPr/>
        </p:nvCxnSpPr>
        <p:spPr>
          <a:xfrm>
            <a:off x="2812657" y="2990429"/>
            <a:ext cx="1761980" cy="38460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2"/>
            <a:endCxn id="8" idx="0"/>
          </p:cNvCxnSpPr>
          <p:nvPr/>
        </p:nvCxnSpPr>
        <p:spPr>
          <a:xfrm>
            <a:off x="4574636" y="2990430"/>
            <a:ext cx="0" cy="38460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8" idx="0"/>
          </p:cNvCxnSpPr>
          <p:nvPr/>
        </p:nvCxnSpPr>
        <p:spPr>
          <a:xfrm flipH="1">
            <a:off x="4574637" y="2990429"/>
            <a:ext cx="1745275" cy="38460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2"/>
          </p:cNvCxnSpPr>
          <p:nvPr/>
        </p:nvCxnSpPr>
        <p:spPr>
          <a:xfrm flipH="1">
            <a:off x="2761880" y="4240201"/>
            <a:ext cx="1812756" cy="38460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2"/>
            <a:endCxn id="9" idx="0"/>
          </p:cNvCxnSpPr>
          <p:nvPr/>
        </p:nvCxnSpPr>
        <p:spPr>
          <a:xfrm>
            <a:off x="4574636" y="4240201"/>
            <a:ext cx="0" cy="38460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8" idx="2"/>
          </p:cNvCxnSpPr>
          <p:nvPr/>
        </p:nvCxnSpPr>
        <p:spPr>
          <a:xfrm>
            <a:off x="4574637" y="4240201"/>
            <a:ext cx="1745275" cy="38460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88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PipeComp</a:t>
            </a:r>
            <a:r>
              <a:rPr lang="en-US" dirty="0"/>
              <a:t> </a:t>
            </a:r>
            <a:r>
              <a:rPr lang="en-US" dirty="0" smtClean="0"/>
              <a:t>HIG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Hierarchikus köztes </a:t>
            </a:r>
            <a:r>
              <a:rPr lang="hu-HU" dirty="0" err="1" smtClean="0"/>
              <a:t>adatfolyamgráf</a:t>
            </a:r>
            <a:endParaRPr lang="hu-HU" dirty="0" smtClean="0"/>
          </a:p>
          <a:p>
            <a:r>
              <a:rPr lang="hu-HU" dirty="0"/>
              <a:t>a</a:t>
            </a:r>
            <a:r>
              <a:rPr lang="hu-HU" dirty="0" smtClean="0"/>
              <a:t>lapja: Elemi műveleti gráf (EOG</a:t>
            </a:r>
            <a:r>
              <a:rPr lang="hu-HU" dirty="0" smtClean="0"/>
              <a:t>)</a:t>
            </a:r>
          </a:p>
          <a:p>
            <a:r>
              <a:rPr lang="en-US" dirty="0"/>
              <a:t>i</a:t>
            </a:r>
            <a:r>
              <a:rPr lang="hu-HU" dirty="0" err="1" smtClean="0"/>
              <a:t>mplementáció</a:t>
            </a:r>
            <a:r>
              <a:rPr lang="en-US" dirty="0" smtClean="0"/>
              <a:t>: </a:t>
            </a:r>
            <a:r>
              <a:rPr lang="hu-HU" dirty="0" smtClean="0"/>
              <a:t>XML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8433" y="2125267"/>
            <a:ext cx="2391233" cy="2391233"/>
          </a:xfrm>
          <a:prstGeom prst="rect">
            <a:avLst/>
          </a:prstGeom>
        </p:spPr>
      </p:pic>
      <p:pic>
        <p:nvPicPr>
          <p:cNvPr id="2050" name="Picture 2" descr="http://hls.iit.bme.hu/lib/exe/fetch.php/hls-of-pipelined-datapath.jpg?cache=&amp;w=300&amp;h=4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67" y="3566650"/>
            <a:ext cx="1479086" cy="230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14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8230424" cy="1450757"/>
          </a:xfrm>
        </p:spPr>
        <p:txBody>
          <a:bodyPr/>
          <a:lstStyle/>
          <a:p>
            <a:r>
              <a:rPr lang="en-US" dirty="0" smtClean="0"/>
              <a:t>HIG</a:t>
            </a:r>
            <a:r>
              <a:rPr lang="en-US" dirty="0" smtClean="0"/>
              <a:t> – </a:t>
            </a:r>
            <a:r>
              <a:rPr lang="hu-HU" dirty="0" smtClean="0"/>
              <a:t>összetett / ciklus</a:t>
            </a:r>
            <a:endParaRPr lang="hu-H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35130" y="2121340"/>
            <a:ext cx="3017231" cy="35915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5657" y="2121340"/>
            <a:ext cx="2499529" cy="359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18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 – </a:t>
            </a:r>
            <a:r>
              <a:rPr lang="hu-HU" dirty="0" smtClean="0"/>
              <a:t>hierarchia</a:t>
            </a:r>
            <a:endParaRPr lang="hu-H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019" y="2957805"/>
            <a:ext cx="4474947" cy="260513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64" y="2043404"/>
            <a:ext cx="4004576" cy="394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55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PipeComp</a:t>
            </a:r>
            <a:r>
              <a:rPr lang="en-US" dirty="0" smtClean="0"/>
              <a:t> </a:t>
            </a:r>
            <a:r>
              <a:rPr lang="en-US" dirty="0" err="1" smtClean="0"/>
              <a:t>modulok</a:t>
            </a:r>
            <a:endParaRPr lang="hu-HU" dirty="0"/>
          </a:p>
        </p:txBody>
      </p:sp>
      <p:sp>
        <p:nvSpPr>
          <p:cNvPr id="5" name="Rounded Rectangle 4"/>
          <p:cNvSpPr/>
          <p:nvPr/>
        </p:nvSpPr>
        <p:spPr>
          <a:xfrm>
            <a:off x="1253782" y="2125266"/>
            <a:ext cx="2078501" cy="865163"/>
          </a:xfrm>
          <a:prstGeom prst="roundRect">
            <a:avLst/>
          </a:prstGeom>
          <a:solidFill>
            <a:srgbClr val="4AADD3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err="1">
                <a:solidFill>
                  <a:schemeClr val="tx1"/>
                </a:solidFill>
              </a:rPr>
              <a:t>Imperat</a:t>
            </a:r>
            <a:r>
              <a:rPr lang="hu-HU" sz="1500" dirty="0">
                <a:solidFill>
                  <a:schemeClr val="tx1"/>
                </a:solidFill>
              </a:rPr>
              <a:t>ív</a:t>
            </a:r>
            <a:br>
              <a:rPr lang="hu-HU" sz="1500" dirty="0">
                <a:solidFill>
                  <a:schemeClr val="tx1"/>
                </a:solidFill>
              </a:rPr>
            </a:br>
            <a:r>
              <a:rPr lang="hu-HU" sz="1500" dirty="0">
                <a:solidFill>
                  <a:schemeClr val="tx1"/>
                </a:solidFill>
              </a:rPr>
              <a:t>Frontendek</a:t>
            </a:r>
            <a:endParaRPr lang="en-US" sz="1500" dirty="0">
              <a:solidFill>
                <a:schemeClr val="tx1"/>
              </a:solidFill>
            </a:endParaRPr>
          </a:p>
          <a:p>
            <a:pPr algn="ctr"/>
            <a:r>
              <a:rPr lang="en-US" sz="1500" dirty="0">
                <a:solidFill>
                  <a:schemeClr val="tx1"/>
                </a:solidFill>
              </a:rPr>
              <a:t>(pl. C)</a:t>
            </a:r>
            <a:endParaRPr lang="hu-HU" sz="15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535386" y="2125267"/>
            <a:ext cx="2078501" cy="865163"/>
          </a:xfrm>
          <a:prstGeom prst="roundRect">
            <a:avLst/>
          </a:prstGeom>
          <a:solidFill>
            <a:srgbClr val="4AADD3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err="1">
                <a:solidFill>
                  <a:schemeClr val="tx1"/>
                </a:solidFill>
              </a:rPr>
              <a:t>Funkcion</a:t>
            </a:r>
            <a:r>
              <a:rPr lang="hu-HU" sz="1500" dirty="0" err="1">
                <a:solidFill>
                  <a:schemeClr val="tx1"/>
                </a:solidFill>
              </a:rPr>
              <a:t>ális</a:t>
            </a:r>
            <a:r>
              <a:rPr lang="hu-HU" sz="1500" dirty="0">
                <a:solidFill>
                  <a:schemeClr val="tx1"/>
                </a:solidFill>
              </a:rPr>
              <a:t/>
            </a:r>
            <a:br>
              <a:rPr lang="hu-HU" sz="1500" dirty="0">
                <a:solidFill>
                  <a:schemeClr val="tx1"/>
                </a:solidFill>
              </a:rPr>
            </a:br>
            <a:r>
              <a:rPr lang="hu-HU" sz="1500" dirty="0">
                <a:solidFill>
                  <a:schemeClr val="tx1"/>
                </a:solidFill>
              </a:rPr>
              <a:t>Frontendek</a:t>
            </a:r>
            <a:endParaRPr lang="en-US" sz="1500" dirty="0">
              <a:solidFill>
                <a:schemeClr val="tx1"/>
              </a:solidFill>
            </a:endParaRPr>
          </a:p>
          <a:p>
            <a:pPr algn="ctr"/>
            <a:r>
              <a:rPr lang="en-US" sz="1500" dirty="0">
                <a:solidFill>
                  <a:schemeClr val="tx1"/>
                </a:solidFill>
              </a:rPr>
              <a:t>(</a:t>
            </a:r>
            <a:r>
              <a:rPr lang="hu-HU" sz="1500" dirty="0">
                <a:solidFill>
                  <a:schemeClr val="tx1"/>
                </a:solidFill>
              </a:rPr>
              <a:t>pl. </a:t>
            </a:r>
            <a:r>
              <a:rPr lang="hu-HU" sz="1500" dirty="0" err="1">
                <a:solidFill>
                  <a:schemeClr val="tx1"/>
                </a:solidFill>
              </a:rPr>
              <a:t>Haskell</a:t>
            </a:r>
            <a:r>
              <a:rPr lang="en-US" sz="1500" dirty="0">
                <a:solidFill>
                  <a:schemeClr val="tx1"/>
                </a:solidFill>
              </a:rPr>
              <a:t>)</a:t>
            </a:r>
            <a:endParaRPr lang="hu-HU" sz="15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816989" y="2125266"/>
            <a:ext cx="2078501" cy="865163"/>
          </a:xfrm>
          <a:prstGeom prst="roundRect">
            <a:avLst/>
          </a:prstGeom>
          <a:solidFill>
            <a:srgbClr val="4AADD3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err="1">
                <a:solidFill>
                  <a:schemeClr val="tx1"/>
                </a:solidFill>
              </a:rPr>
              <a:t>Grafikus</a:t>
            </a:r>
            <a:r>
              <a:rPr lang="hu-HU" sz="1500" dirty="0">
                <a:solidFill>
                  <a:schemeClr val="tx1"/>
                </a:solidFill>
              </a:rPr>
              <a:t/>
            </a:r>
            <a:br>
              <a:rPr lang="hu-HU" sz="1500" dirty="0">
                <a:solidFill>
                  <a:schemeClr val="tx1"/>
                </a:solidFill>
              </a:rPr>
            </a:br>
            <a:r>
              <a:rPr lang="hu-HU" sz="1500" dirty="0">
                <a:solidFill>
                  <a:schemeClr val="tx1"/>
                </a:solidFill>
              </a:rPr>
              <a:t>Frontendek</a:t>
            </a:r>
            <a:endParaRPr lang="en-US" sz="1500" dirty="0">
              <a:solidFill>
                <a:schemeClr val="tx1"/>
              </a:solidFill>
            </a:endParaRPr>
          </a:p>
          <a:p>
            <a:pPr algn="ctr"/>
            <a:r>
              <a:rPr lang="en-US" sz="1500" dirty="0">
                <a:solidFill>
                  <a:schemeClr val="tx1"/>
                </a:solidFill>
              </a:rPr>
              <a:t>(pl. GMF)</a:t>
            </a:r>
            <a:endParaRPr lang="hu-HU" sz="15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535386" y="3375038"/>
            <a:ext cx="2078501" cy="865163"/>
          </a:xfrm>
          <a:prstGeom prst="roundRect">
            <a:avLst/>
          </a:prstGeom>
          <a:solidFill>
            <a:srgbClr val="4AADD3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Middle-</a:t>
            </a:r>
            <a:r>
              <a:rPr lang="en-US" sz="1500" dirty="0" err="1">
                <a:solidFill>
                  <a:schemeClr val="tx1"/>
                </a:solidFill>
              </a:rPr>
              <a:t>endek</a:t>
            </a:r>
            <a:r>
              <a:rPr lang="hu-HU" sz="1500" dirty="0">
                <a:solidFill>
                  <a:schemeClr val="tx1"/>
                </a:solidFill>
              </a:rPr>
              <a:t/>
            </a:r>
            <a:br>
              <a:rPr lang="hu-HU" sz="1500" dirty="0">
                <a:solidFill>
                  <a:schemeClr val="tx1"/>
                </a:solidFill>
              </a:rPr>
            </a:br>
            <a:r>
              <a:rPr lang="en-US" sz="1500" dirty="0">
                <a:solidFill>
                  <a:schemeClr val="tx1"/>
                </a:solidFill>
              </a:rPr>
              <a:t>(pl. Pipeline </a:t>
            </a:r>
            <a:r>
              <a:rPr lang="hu-HU" sz="1500" dirty="0">
                <a:solidFill>
                  <a:schemeClr val="tx1"/>
                </a:solidFill>
              </a:rPr>
              <a:t>ütemező,</a:t>
            </a:r>
            <a:endParaRPr lang="en-US" sz="1500" dirty="0">
              <a:solidFill>
                <a:schemeClr val="tx1"/>
              </a:solidFill>
            </a:endParaRPr>
          </a:p>
          <a:p>
            <a:pPr algn="ctr"/>
            <a:r>
              <a:rPr lang="en-US" sz="1500" dirty="0">
                <a:solidFill>
                  <a:schemeClr val="tx1"/>
                </a:solidFill>
              </a:rPr>
              <a:t>D</a:t>
            </a:r>
            <a:r>
              <a:rPr lang="hu-HU" sz="1500" dirty="0" err="1">
                <a:solidFill>
                  <a:schemeClr val="tx1"/>
                </a:solidFill>
              </a:rPr>
              <a:t>ekomozíció</a:t>
            </a:r>
            <a:r>
              <a:rPr lang="hu-HU" sz="1500" dirty="0">
                <a:solidFill>
                  <a:schemeClr val="tx1"/>
                </a:solidFill>
              </a:rPr>
              <a:t>)</a:t>
            </a:r>
            <a:endParaRPr lang="hu-HU" sz="15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535386" y="4624810"/>
            <a:ext cx="2078501" cy="865163"/>
          </a:xfrm>
          <a:prstGeom prst="roundRect">
            <a:avLst/>
          </a:prstGeom>
          <a:solidFill>
            <a:srgbClr val="4AADD3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solidFill>
                  <a:schemeClr val="tx1"/>
                </a:solidFill>
              </a:rPr>
              <a:t>HW leírás</a:t>
            </a:r>
            <a:br>
              <a:rPr lang="hu-HU" sz="1500" dirty="0">
                <a:solidFill>
                  <a:schemeClr val="tx1"/>
                </a:solidFill>
              </a:rPr>
            </a:br>
            <a:r>
              <a:rPr lang="hu-HU" sz="1500" dirty="0" err="1">
                <a:solidFill>
                  <a:schemeClr val="tx1"/>
                </a:solidFill>
              </a:rPr>
              <a:t>Backendek</a:t>
            </a:r>
            <a:endParaRPr lang="en-US" sz="1500" dirty="0">
              <a:solidFill>
                <a:schemeClr val="tx1"/>
              </a:solidFill>
            </a:endParaRPr>
          </a:p>
          <a:p>
            <a:pPr algn="ctr"/>
            <a:r>
              <a:rPr lang="en-US" sz="1500" dirty="0">
                <a:solidFill>
                  <a:schemeClr val="tx1"/>
                </a:solidFill>
              </a:rPr>
              <a:t>(</a:t>
            </a:r>
            <a:r>
              <a:rPr lang="hu-HU" sz="1500" dirty="0">
                <a:solidFill>
                  <a:schemeClr val="tx1"/>
                </a:solidFill>
              </a:rPr>
              <a:t>pl. VHDL</a:t>
            </a:r>
            <a:r>
              <a:rPr lang="en-US" sz="1500" dirty="0">
                <a:solidFill>
                  <a:schemeClr val="tx1"/>
                </a:solidFill>
              </a:rPr>
              <a:t>)</a:t>
            </a:r>
            <a:endParaRPr lang="hu-HU" sz="15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816989" y="4624809"/>
            <a:ext cx="2078501" cy="865163"/>
          </a:xfrm>
          <a:prstGeom prst="roundRect">
            <a:avLst/>
          </a:prstGeom>
          <a:solidFill>
            <a:srgbClr val="4AADD3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solidFill>
                  <a:schemeClr val="tx1"/>
                </a:solidFill>
              </a:rPr>
              <a:t>Vizuális</a:t>
            </a:r>
            <a:br>
              <a:rPr lang="hu-HU" sz="1500" dirty="0">
                <a:solidFill>
                  <a:schemeClr val="tx1"/>
                </a:solidFill>
              </a:rPr>
            </a:br>
            <a:r>
              <a:rPr lang="hu-HU" sz="1500" dirty="0" err="1">
                <a:solidFill>
                  <a:schemeClr val="tx1"/>
                </a:solidFill>
              </a:rPr>
              <a:t>Backendek</a:t>
            </a:r>
            <a:endParaRPr lang="en-US" sz="1500" dirty="0">
              <a:solidFill>
                <a:schemeClr val="tx1"/>
              </a:solidFill>
            </a:endParaRPr>
          </a:p>
          <a:p>
            <a:pPr algn="ctr"/>
            <a:r>
              <a:rPr lang="en-US" sz="1500" dirty="0">
                <a:solidFill>
                  <a:schemeClr val="tx1"/>
                </a:solidFill>
              </a:rPr>
              <a:t>(</a:t>
            </a:r>
            <a:r>
              <a:rPr lang="hu-HU" sz="1500" dirty="0">
                <a:solidFill>
                  <a:schemeClr val="tx1"/>
                </a:solidFill>
              </a:rPr>
              <a:t>pl. </a:t>
            </a:r>
            <a:r>
              <a:rPr lang="hu-HU" sz="1500" dirty="0" err="1">
                <a:solidFill>
                  <a:schemeClr val="tx1"/>
                </a:solidFill>
              </a:rPr>
              <a:t>Graphviz</a:t>
            </a:r>
            <a:r>
              <a:rPr lang="en-US" sz="1500" dirty="0">
                <a:solidFill>
                  <a:schemeClr val="tx1"/>
                </a:solidFill>
              </a:rPr>
              <a:t>)</a:t>
            </a:r>
            <a:endParaRPr lang="hu-HU" sz="15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253781" y="4624809"/>
            <a:ext cx="2078501" cy="865163"/>
          </a:xfrm>
          <a:prstGeom prst="roundRect">
            <a:avLst/>
          </a:prstGeom>
          <a:solidFill>
            <a:srgbClr val="4AADD3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solidFill>
                  <a:schemeClr val="tx1"/>
                </a:solidFill>
              </a:rPr>
              <a:t>Programkód</a:t>
            </a:r>
            <a:br>
              <a:rPr lang="hu-HU" sz="1500" dirty="0">
                <a:solidFill>
                  <a:schemeClr val="tx1"/>
                </a:solidFill>
              </a:rPr>
            </a:br>
            <a:r>
              <a:rPr lang="hu-HU" sz="1500" dirty="0" err="1">
                <a:solidFill>
                  <a:schemeClr val="tx1"/>
                </a:solidFill>
              </a:rPr>
              <a:t>Backendek</a:t>
            </a:r>
            <a:endParaRPr lang="en-US" sz="1500" dirty="0">
              <a:solidFill>
                <a:schemeClr val="tx1"/>
              </a:solidFill>
            </a:endParaRPr>
          </a:p>
          <a:p>
            <a:pPr algn="ctr"/>
            <a:r>
              <a:rPr lang="en-US" sz="1500" dirty="0">
                <a:solidFill>
                  <a:schemeClr val="tx1"/>
                </a:solidFill>
              </a:rPr>
              <a:t>(</a:t>
            </a:r>
            <a:r>
              <a:rPr lang="hu-HU" sz="1500" dirty="0">
                <a:solidFill>
                  <a:schemeClr val="tx1"/>
                </a:solidFill>
              </a:rPr>
              <a:t>pl. C</a:t>
            </a:r>
            <a:r>
              <a:rPr lang="en-US" sz="1500" dirty="0">
                <a:solidFill>
                  <a:schemeClr val="tx1"/>
                </a:solidFill>
              </a:rPr>
              <a:t>)</a:t>
            </a:r>
            <a:endParaRPr lang="hu-HU" sz="1500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>
            <a:endCxn id="8" idx="0"/>
          </p:cNvCxnSpPr>
          <p:nvPr/>
        </p:nvCxnSpPr>
        <p:spPr>
          <a:xfrm>
            <a:off x="2812657" y="2990429"/>
            <a:ext cx="1761980" cy="38460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2"/>
            <a:endCxn id="8" idx="0"/>
          </p:cNvCxnSpPr>
          <p:nvPr/>
        </p:nvCxnSpPr>
        <p:spPr>
          <a:xfrm>
            <a:off x="4574636" y="2990430"/>
            <a:ext cx="0" cy="38460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8" idx="0"/>
          </p:cNvCxnSpPr>
          <p:nvPr/>
        </p:nvCxnSpPr>
        <p:spPr>
          <a:xfrm flipH="1">
            <a:off x="4574637" y="2990429"/>
            <a:ext cx="1745275" cy="38460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2"/>
          </p:cNvCxnSpPr>
          <p:nvPr/>
        </p:nvCxnSpPr>
        <p:spPr>
          <a:xfrm flipH="1">
            <a:off x="2761880" y="4240201"/>
            <a:ext cx="1812756" cy="38460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2"/>
            <a:endCxn id="9" idx="0"/>
          </p:cNvCxnSpPr>
          <p:nvPr/>
        </p:nvCxnSpPr>
        <p:spPr>
          <a:xfrm>
            <a:off x="4574636" y="4240201"/>
            <a:ext cx="0" cy="38460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8" idx="2"/>
          </p:cNvCxnSpPr>
          <p:nvPr/>
        </p:nvCxnSpPr>
        <p:spPr>
          <a:xfrm>
            <a:off x="4574637" y="4240201"/>
            <a:ext cx="1745275" cy="38460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0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PipeComp</a:t>
            </a:r>
            <a:r>
              <a:rPr lang="hu-HU" dirty="0" smtClean="0"/>
              <a:t> – imperatív </a:t>
            </a:r>
            <a:r>
              <a:rPr lang="hu-HU" dirty="0" smtClean="0"/>
              <a:t>frontend</a:t>
            </a:r>
            <a:r>
              <a:rPr lang="en-US" dirty="0" err="1" smtClean="0"/>
              <a:t>ek</a:t>
            </a:r>
            <a:r>
              <a:rPr lang="hu-HU" dirty="0" smtClean="0"/>
              <a:t> (C)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GCC</a:t>
            </a:r>
          </a:p>
          <a:p>
            <a:pPr lvl="1"/>
            <a:r>
              <a:rPr lang="en-US" dirty="0" err="1" smtClean="0"/>
              <a:t>kimenet</a:t>
            </a:r>
            <a:r>
              <a:rPr lang="hu-HU" dirty="0" smtClean="0"/>
              <a:t>: </a:t>
            </a:r>
            <a:r>
              <a:rPr lang="hu-HU" dirty="0" smtClean="0"/>
              <a:t>GIMPLE </a:t>
            </a:r>
            <a:r>
              <a:rPr lang="hu-HU" dirty="0" smtClean="0"/>
              <a:t>kód</a:t>
            </a:r>
            <a:r>
              <a:rPr lang="en-US" dirty="0" smtClean="0"/>
              <a:t> (SSA)</a:t>
            </a:r>
            <a:endParaRPr lang="hu-HU" dirty="0" smtClean="0"/>
          </a:p>
          <a:p>
            <a:pPr lvl="1"/>
            <a:r>
              <a:rPr lang="hu-HU" dirty="0" smtClean="0"/>
              <a:t>hátrány</a:t>
            </a:r>
            <a:r>
              <a:rPr lang="hu-HU" dirty="0" smtClean="0"/>
              <a:t>: típusdefiníciók </a:t>
            </a:r>
            <a:r>
              <a:rPr lang="hu-HU" dirty="0" smtClean="0"/>
              <a:t>hiányosak</a:t>
            </a:r>
          </a:p>
          <a:p>
            <a:pPr lvl="1"/>
            <a:r>
              <a:rPr lang="hu-HU" dirty="0" smtClean="0"/>
              <a:t>tiltások</a:t>
            </a:r>
            <a:r>
              <a:rPr lang="en-US" dirty="0" smtClean="0"/>
              <a:t>: </a:t>
            </a:r>
          </a:p>
          <a:p>
            <a:pPr lvl="2"/>
            <a:r>
              <a:rPr lang="en-US" dirty="0" smtClean="0"/>
              <a:t>- </a:t>
            </a:r>
            <a:r>
              <a:rPr lang="hu-HU" dirty="0" smtClean="0"/>
              <a:t>globális változó</a:t>
            </a:r>
            <a:endParaRPr lang="en-US" dirty="0"/>
          </a:p>
          <a:p>
            <a:pPr lvl="2"/>
            <a:r>
              <a:rPr lang="en-US" dirty="0" smtClean="0"/>
              <a:t>- </a:t>
            </a:r>
            <a:r>
              <a:rPr lang="en-US" dirty="0" err="1" smtClean="0"/>
              <a:t>dinamikus</a:t>
            </a:r>
            <a:r>
              <a:rPr lang="en-US" dirty="0" smtClean="0"/>
              <a:t> </a:t>
            </a:r>
            <a:r>
              <a:rPr lang="hu-HU" dirty="0" smtClean="0"/>
              <a:t>tömb</a:t>
            </a:r>
            <a:endParaRPr lang="en-US" dirty="0"/>
          </a:p>
          <a:p>
            <a:pPr lvl="2"/>
            <a:r>
              <a:rPr lang="en-US" dirty="0" smtClean="0"/>
              <a:t>- pointer </a:t>
            </a:r>
            <a:r>
              <a:rPr lang="hu-HU" dirty="0" smtClean="0"/>
              <a:t>aritmetika</a:t>
            </a:r>
            <a:endParaRPr lang="en-US" dirty="0" smtClean="0"/>
          </a:p>
          <a:p>
            <a:pPr lvl="2"/>
            <a:r>
              <a:rPr lang="en-US" dirty="0" smtClean="0"/>
              <a:t>- </a:t>
            </a:r>
            <a:r>
              <a:rPr lang="hu-HU" dirty="0" smtClean="0"/>
              <a:t>tömb átadása függvénynek</a:t>
            </a:r>
          </a:p>
          <a:p>
            <a:r>
              <a:rPr lang="hu-HU" dirty="0" smtClean="0"/>
              <a:t>ANTLR (</a:t>
            </a:r>
            <a:r>
              <a:rPr lang="hu-HU" dirty="0" err="1" smtClean="0"/>
              <a:t>parszer</a:t>
            </a:r>
            <a:r>
              <a:rPr lang="hu-HU" dirty="0" smtClean="0"/>
              <a:t> generátor)</a:t>
            </a:r>
            <a:endParaRPr lang="hu-HU" dirty="0" smtClean="0"/>
          </a:p>
          <a:p>
            <a:pPr lvl="1"/>
            <a:r>
              <a:rPr lang="en-US" dirty="0" err="1" smtClean="0"/>
              <a:t>kimenet</a:t>
            </a:r>
            <a:r>
              <a:rPr lang="hu-HU" dirty="0" smtClean="0"/>
              <a:t>: </a:t>
            </a:r>
            <a:r>
              <a:rPr lang="hu-HU" dirty="0" smtClean="0"/>
              <a:t>egyszerűsített C AST</a:t>
            </a:r>
          </a:p>
          <a:p>
            <a:pPr lvl="1"/>
            <a:r>
              <a:rPr lang="hu-HU" dirty="0" smtClean="0"/>
              <a:t>hátrány: </a:t>
            </a:r>
            <a:r>
              <a:rPr lang="hu-HU" dirty="0" smtClean="0"/>
              <a:t>AST </a:t>
            </a:r>
            <a:r>
              <a:rPr lang="en-US" dirty="0" err="1" smtClean="0"/>
              <a:t>feldolg</a:t>
            </a:r>
            <a:r>
              <a:rPr lang="hu-HU" dirty="0" err="1" smtClean="0"/>
              <a:t>ozást</a:t>
            </a:r>
            <a:r>
              <a:rPr lang="hu-HU" dirty="0" smtClean="0"/>
              <a:t> meg kell írni</a:t>
            </a:r>
            <a:endParaRPr lang="hu-HU" dirty="0" smtClean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18533" y="1895338"/>
            <a:ext cx="3548227" cy="19620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sz="1350" dirty="0"/>
              <a:t>&lt;</a:t>
            </a:r>
            <a:r>
              <a:rPr lang="hu-HU" sz="1350" dirty="0" err="1"/>
              <a:t>bb</a:t>
            </a:r>
            <a:r>
              <a:rPr lang="hu-HU" sz="1350" dirty="0"/>
              <a:t> 2&gt;:</a:t>
            </a:r>
          </a:p>
          <a:p>
            <a:r>
              <a:rPr lang="hu-HU" sz="1350" dirty="0"/>
              <a:t>  # </a:t>
            </a:r>
            <a:r>
              <a:rPr lang="hu-HU" sz="1350" b="1" dirty="0" err="1"/>
              <a:t>gimple</a:t>
            </a:r>
            <a:r>
              <a:rPr lang="hu-HU" sz="1350" b="1" dirty="0"/>
              <a:t>_</a:t>
            </a:r>
            <a:r>
              <a:rPr lang="hu-HU" sz="1350" b="1" dirty="0" err="1"/>
              <a:t>phi</a:t>
            </a:r>
            <a:r>
              <a:rPr lang="hu-HU" sz="1350" dirty="0"/>
              <a:t> &lt;i_1, i_6(1), i_8(7)&gt;</a:t>
            </a:r>
          </a:p>
          <a:p>
            <a:r>
              <a:rPr lang="hu-HU" sz="1350" dirty="0"/>
              <a:t>  # </a:t>
            </a:r>
            <a:r>
              <a:rPr lang="hu-HU" sz="1350" b="1" dirty="0" err="1"/>
              <a:t>gimple</a:t>
            </a:r>
            <a:r>
              <a:rPr lang="hu-HU" sz="1350" b="1" dirty="0"/>
              <a:t>_</a:t>
            </a:r>
            <a:r>
              <a:rPr lang="hu-HU" sz="1350" b="1" dirty="0" err="1"/>
              <a:t>phi</a:t>
            </a:r>
            <a:r>
              <a:rPr lang="hu-HU" sz="1350" dirty="0"/>
              <a:t> &lt;add_2, add_7(1), add_4(7)&gt;</a:t>
            </a:r>
          </a:p>
          <a:p>
            <a:r>
              <a:rPr lang="hu-HU" sz="1350" dirty="0"/>
              <a:t>  </a:t>
            </a:r>
            <a:r>
              <a:rPr lang="hu-HU" sz="1350" b="1" dirty="0" err="1"/>
              <a:t>gimple</a:t>
            </a:r>
            <a:r>
              <a:rPr lang="hu-HU" sz="1350" b="1" dirty="0"/>
              <a:t>_</a:t>
            </a:r>
            <a:r>
              <a:rPr lang="hu-HU" sz="1350" b="1" dirty="0" err="1"/>
              <a:t>assign</a:t>
            </a:r>
            <a:r>
              <a:rPr lang="hu-HU" sz="1350" dirty="0"/>
              <a:t> &lt;plus_</a:t>
            </a:r>
            <a:r>
              <a:rPr lang="hu-HU" sz="1350" dirty="0" err="1"/>
              <a:t>expr</a:t>
            </a:r>
            <a:r>
              <a:rPr lang="hu-HU" sz="1350" dirty="0"/>
              <a:t>, i_8, i_1, </a:t>
            </a:r>
            <a:r>
              <a:rPr lang="hu-HU" sz="1350" dirty="0" err="1"/>
              <a:t>1</a:t>
            </a:r>
            <a:r>
              <a:rPr lang="hu-HU" sz="1350" dirty="0"/>
              <a:t>&gt;</a:t>
            </a:r>
          </a:p>
          <a:p>
            <a:r>
              <a:rPr lang="hu-HU" sz="1350" dirty="0"/>
              <a:t>  </a:t>
            </a:r>
            <a:r>
              <a:rPr lang="hu-HU" sz="1350" b="1" dirty="0" err="1"/>
              <a:t>gimple</a:t>
            </a:r>
            <a:r>
              <a:rPr lang="hu-HU" sz="1350" b="1" dirty="0"/>
              <a:t>_</a:t>
            </a:r>
            <a:r>
              <a:rPr lang="hu-HU" sz="1350" b="1" dirty="0" err="1"/>
              <a:t>cond</a:t>
            </a:r>
            <a:r>
              <a:rPr lang="hu-HU" sz="1350" dirty="0"/>
              <a:t> &lt;</a:t>
            </a:r>
            <a:r>
              <a:rPr lang="hu-HU" sz="1350" dirty="0" err="1"/>
              <a:t>gt</a:t>
            </a:r>
            <a:r>
              <a:rPr lang="hu-HU" sz="1350" dirty="0"/>
              <a:t>_</a:t>
            </a:r>
            <a:r>
              <a:rPr lang="hu-HU" sz="1350" dirty="0" err="1"/>
              <a:t>expr</a:t>
            </a:r>
            <a:r>
              <a:rPr lang="hu-HU" sz="1350" dirty="0"/>
              <a:t>, i_8, 5, &lt;</a:t>
            </a:r>
            <a:r>
              <a:rPr lang="hu-HU" sz="1350" dirty="0" err="1"/>
              <a:t>bb</a:t>
            </a:r>
            <a:r>
              <a:rPr lang="hu-HU" sz="1350" dirty="0"/>
              <a:t> 3&gt;, &lt;</a:t>
            </a:r>
            <a:r>
              <a:rPr lang="hu-HU" sz="1350" dirty="0" err="1"/>
              <a:t>bb</a:t>
            </a:r>
            <a:r>
              <a:rPr lang="hu-HU" sz="1350" dirty="0"/>
              <a:t> 6&gt;&gt; </a:t>
            </a:r>
          </a:p>
          <a:p>
            <a:endParaRPr lang="hu-HU" sz="1350" dirty="0"/>
          </a:p>
          <a:p>
            <a:r>
              <a:rPr lang="hu-HU" sz="1350" dirty="0"/>
              <a:t>&lt;</a:t>
            </a:r>
            <a:r>
              <a:rPr lang="hu-HU" sz="1350" dirty="0" err="1"/>
              <a:t>bb</a:t>
            </a:r>
            <a:r>
              <a:rPr lang="hu-HU" sz="1350" dirty="0"/>
              <a:t> 3&gt;:</a:t>
            </a:r>
          </a:p>
          <a:p>
            <a:r>
              <a:rPr lang="hu-HU" sz="1350" dirty="0"/>
              <a:t>  </a:t>
            </a:r>
            <a:r>
              <a:rPr lang="hu-HU" sz="1350" b="1" dirty="0" err="1"/>
              <a:t>gimple</a:t>
            </a:r>
            <a:r>
              <a:rPr lang="hu-HU" sz="1350" b="1" dirty="0"/>
              <a:t>_</a:t>
            </a:r>
            <a:r>
              <a:rPr lang="hu-HU" sz="1350" b="1" dirty="0" err="1"/>
              <a:t>assign</a:t>
            </a:r>
            <a:r>
              <a:rPr lang="hu-HU" sz="1350" dirty="0"/>
              <a:t> &lt;integer_</a:t>
            </a:r>
            <a:r>
              <a:rPr lang="hu-HU" sz="1350" dirty="0" err="1"/>
              <a:t>cst</a:t>
            </a:r>
            <a:r>
              <a:rPr lang="hu-HU" sz="1350" dirty="0"/>
              <a:t>, j_9, 0, NULL&gt;</a:t>
            </a:r>
          </a:p>
          <a:p>
            <a:r>
              <a:rPr lang="hu-HU" sz="1350" dirty="0"/>
              <a:t>  </a:t>
            </a:r>
            <a:r>
              <a:rPr lang="hu-HU" sz="1350" b="1" dirty="0" err="1"/>
              <a:t>gimple</a:t>
            </a:r>
            <a:r>
              <a:rPr lang="hu-HU" sz="1350" b="1" dirty="0"/>
              <a:t>_</a:t>
            </a:r>
            <a:r>
              <a:rPr lang="hu-HU" sz="1350" b="1" dirty="0" err="1"/>
              <a:t>goto</a:t>
            </a:r>
            <a:r>
              <a:rPr lang="hu-HU" sz="1350" dirty="0"/>
              <a:t> &lt;</a:t>
            </a:r>
            <a:r>
              <a:rPr lang="hu-HU" sz="1350" dirty="0" err="1"/>
              <a:t>bb</a:t>
            </a:r>
            <a:r>
              <a:rPr lang="hu-HU" sz="1350" dirty="0"/>
              <a:t> 5&gt;;</a:t>
            </a:r>
          </a:p>
        </p:txBody>
      </p:sp>
    </p:spTree>
    <p:extLst>
      <p:ext uri="{BB962C8B-B14F-4D97-AF65-F5344CB8AC3E}">
        <p14:creationId xmlns:p14="http://schemas.microsoft.com/office/powerpoint/2010/main" val="91824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PipeComp</a:t>
            </a:r>
            <a:r>
              <a:rPr lang="hu-HU" dirty="0" smtClean="0"/>
              <a:t> – funkcionális </a:t>
            </a:r>
            <a:r>
              <a:rPr lang="hu-HU" dirty="0" smtClean="0"/>
              <a:t>frontend</a:t>
            </a:r>
            <a:r>
              <a:rPr lang="en-US" dirty="0" smtClean="0"/>
              <a:t> (Haskell)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GHC (Glasgow </a:t>
            </a:r>
            <a:r>
              <a:rPr lang="hu-HU" dirty="0" err="1" smtClean="0"/>
              <a:t>Haskell</a:t>
            </a:r>
            <a:r>
              <a:rPr lang="hu-HU" dirty="0" smtClean="0"/>
              <a:t> </a:t>
            </a:r>
            <a:r>
              <a:rPr lang="hu-HU" dirty="0" err="1" smtClean="0"/>
              <a:t>Compiler</a:t>
            </a:r>
            <a:r>
              <a:rPr lang="hu-HU" dirty="0" smtClean="0"/>
              <a:t>)</a:t>
            </a:r>
          </a:p>
          <a:p>
            <a:r>
              <a:rPr lang="hu-HU" dirty="0" smtClean="0"/>
              <a:t>GHC </a:t>
            </a:r>
            <a:r>
              <a:rPr lang="hu-HU" dirty="0" err="1" smtClean="0"/>
              <a:t>Core</a:t>
            </a:r>
            <a:r>
              <a:rPr lang="hu-HU" dirty="0" smtClean="0"/>
              <a:t>: </a:t>
            </a:r>
            <a:r>
              <a:rPr lang="hu-HU" dirty="0" err="1" smtClean="0"/>
              <a:t>lambda</a:t>
            </a:r>
            <a:r>
              <a:rPr lang="hu-HU" dirty="0" smtClean="0"/>
              <a:t> </a:t>
            </a:r>
            <a:r>
              <a:rPr lang="hu-HU" dirty="0" smtClean="0"/>
              <a:t>kalkulus AST</a:t>
            </a:r>
          </a:p>
          <a:p>
            <a:endParaRPr lang="hu-H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570806" y="2357003"/>
            <a:ext cx="2795954" cy="30008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sz="1350" b="1" dirty="0" err="1"/>
              <a:t>data</a:t>
            </a:r>
            <a:r>
              <a:rPr lang="hu-HU" sz="1350" dirty="0"/>
              <a:t> </a:t>
            </a:r>
            <a:r>
              <a:rPr lang="hu-HU" sz="1350" dirty="0" err="1"/>
              <a:t>Expr</a:t>
            </a:r>
            <a:r>
              <a:rPr lang="hu-HU" sz="1350" dirty="0"/>
              <a:t> b = Var </a:t>
            </a:r>
            <a:r>
              <a:rPr lang="hu-HU" sz="1350" dirty="0" err="1"/>
              <a:t>Id</a:t>
            </a:r>
            <a:endParaRPr lang="hu-HU" sz="1350" dirty="0"/>
          </a:p>
          <a:p>
            <a:r>
              <a:rPr lang="hu-HU" sz="1350" dirty="0"/>
              <a:t>            | </a:t>
            </a:r>
            <a:r>
              <a:rPr lang="hu-HU" sz="1350" dirty="0" err="1"/>
              <a:t>Lit</a:t>
            </a:r>
            <a:r>
              <a:rPr lang="hu-HU" sz="1350" dirty="0"/>
              <a:t> </a:t>
            </a:r>
            <a:r>
              <a:rPr lang="hu-HU" sz="1350" dirty="0" err="1"/>
              <a:t>Literal</a:t>
            </a:r>
            <a:endParaRPr lang="hu-HU" sz="1350" dirty="0"/>
          </a:p>
          <a:p>
            <a:r>
              <a:rPr lang="hu-HU" sz="1350" dirty="0"/>
              <a:t>            | </a:t>
            </a:r>
            <a:r>
              <a:rPr lang="hu-HU" sz="1350" dirty="0" err="1"/>
              <a:t>App</a:t>
            </a:r>
            <a:r>
              <a:rPr lang="hu-HU" sz="1350" dirty="0"/>
              <a:t> (</a:t>
            </a:r>
            <a:r>
              <a:rPr lang="hu-HU" sz="1350" dirty="0" err="1"/>
              <a:t>Expr</a:t>
            </a:r>
            <a:r>
              <a:rPr lang="hu-HU" sz="1350" dirty="0"/>
              <a:t> b) (</a:t>
            </a:r>
            <a:r>
              <a:rPr lang="hu-HU" sz="1350" dirty="0" err="1"/>
              <a:t>Arg</a:t>
            </a:r>
            <a:r>
              <a:rPr lang="hu-HU" sz="1350" dirty="0"/>
              <a:t> </a:t>
            </a:r>
            <a:r>
              <a:rPr lang="hu-HU" sz="1350" dirty="0" err="1"/>
              <a:t>b</a:t>
            </a:r>
            <a:r>
              <a:rPr lang="hu-HU" sz="1350" dirty="0"/>
              <a:t>)</a:t>
            </a:r>
          </a:p>
          <a:p>
            <a:r>
              <a:rPr lang="hu-HU" sz="1350" dirty="0"/>
              <a:t>            | </a:t>
            </a:r>
            <a:r>
              <a:rPr lang="hu-HU" sz="1350" dirty="0" err="1"/>
              <a:t>Lam</a:t>
            </a:r>
            <a:r>
              <a:rPr lang="hu-HU" sz="1350" dirty="0"/>
              <a:t> b (</a:t>
            </a:r>
            <a:r>
              <a:rPr lang="hu-HU" sz="1350" dirty="0" err="1"/>
              <a:t>Expr</a:t>
            </a:r>
            <a:r>
              <a:rPr lang="hu-HU" sz="1350" dirty="0"/>
              <a:t> </a:t>
            </a:r>
            <a:r>
              <a:rPr lang="hu-HU" sz="1350" dirty="0" err="1"/>
              <a:t>b</a:t>
            </a:r>
            <a:r>
              <a:rPr lang="hu-HU" sz="1350" dirty="0"/>
              <a:t>)</a:t>
            </a:r>
          </a:p>
          <a:p>
            <a:r>
              <a:rPr lang="hu-HU" sz="1350" dirty="0"/>
              <a:t>            | </a:t>
            </a:r>
            <a:r>
              <a:rPr lang="hu-HU" sz="1350" dirty="0" err="1"/>
              <a:t>Let</a:t>
            </a:r>
            <a:r>
              <a:rPr lang="hu-HU" sz="1350" dirty="0"/>
              <a:t> (</a:t>
            </a:r>
            <a:r>
              <a:rPr lang="hu-HU" sz="1350" dirty="0" err="1"/>
              <a:t>Bind</a:t>
            </a:r>
            <a:r>
              <a:rPr lang="hu-HU" sz="1350" dirty="0"/>
              <a:t> b) (</a:t>
            </a:r>
            <a:r>
              <a:rPr lang="hu-HU" sz="1350" dirty="0" err="1"/>
              <a:t>Expr</a:t>
            </a:r>
            <a:r>
              <a:rPr lang="hu-HU" sz="1350" dirty="0"/>
              <a:t> </a:t>
            </a:r>
            <a:r>
              <a:rPr lang="hu-HU" sz="1350" dirty="0" err="1"/>
              <a:t>b</a:t>
            </a:r>
            <a:r>
              <a:rPr lang="hu-HU" sz="1350" dirty="0"/>
              <a:t>)</a:t>
            </a:r>
          </a:p>
          <a:p>
            <a:r>
              <a:rPr lang="hu-HU" sz="1350" dirty="0"/>
              <a:t>            | </a:t>
            </a:r>
            <a:r>
              <a:rPr lang="hu-HU" sz="1350" dirty="0" err="1"/>
              <a:t>Case</a:t>
            </a:r>
            <a:r>
              <a:rPr lang="hu-HU" sz="1350" dirty="0"/>
              <a:t> (</a:t>
            </a:r>
            <a:r>
              <a:rPr lang="hu-HU" sz="1350" dirty="0" err="1"/>
              <a:t>Expr</a:t>
            </a:r>
            <a:r>
              <a:rPr lang="hu-HU" sz="1350" dirty="0"/>
              <a:t> b) </a:t>
            </a:r>
            <a:r>
              <a:rPr lang="hu-HU" sz="1350" dirty="0" err="1"/>
              <a:t>b</a:t>
            </a:r>
            <a:r>
              <a:rPr lang="hu-HU" sz="1350" dirty="0"/>
              <a:t> </a:t>
            </a:r>
            <a:r>
              <a:rPr lang="hu-HU" sz="1350" dirty="0" err="1"/>
              <a:t>Type</a:t>
            </a:r>
            <a:r>
              <a:rPr lang="hu-HU" sz="1350" dirty="0"/>
              <a:t> [Alt b]</a:t>
            </a:r>
          </a:p>
          <a:p>
            <a:r>
              <a:rPr lang="hu-HU" sz="1350" dirty="0"/>
              <a:t>            | </a:t>
            </a:r>
            <a:r>
              <a:rPr lang="hu-HU" sz="1350" dirty="0" err="1"/>
              <a:t>Cast</a:t>
            </a:r>
            <a:r>
              <a:rPr lang="hu-HU" sz="1350" dirty="0"/>
              <a:t> (</a:t>
            </a:r>
            <a:r>
              <a:rPr lang="hu-HU" sz="1350" dirty="0" err="1"/>
              <a:t>Expr</a:t>
            </a:r>
            <a:r>
              <a:rPr lang="hu-HU" sz="1350" dirty="0"/>
              <a:t> b) </a:t>
            </a:r>
            <a:r>
              <a:rPr lang="hu-HU" sz="1350" dirty="0" err="1"/>
              <a:t>Coercion</a:t>
            </a:r>
            <a:endParaRPr lang="hu-HU" sz="1350" dirty="0"/>
          </a:p>
          <a:p>
            <a:r>
              <a:rPr lang="hu-HU" sz="1350" dirty="0"/>
              <a:t>            | </a:t>
            </a:r>
            <a:r>
              <a:rPr lang="hu-HU" sz="1350" dirty="0" err="1"/>
              <a:t>Note</a:t>
            </a:r>
            <a:r>
              <a:rPr lang="hu-HU" sz="1350" dirty="0"/>
              <a:t> </a:t>
            </a:r>
            <a:r>
              <a:rPr lang="hu-HU" sz="1350" dirty="0" err="1"/>
              <a:t>Note</a:t>
            </a:r>
            <a:r>
              <a:rPr lang="hu-HU" sz="1350" dirty="0"/>
              <a:t> (</a:t>
            </a:r>
            <a:r>
              <a:rPr lang="hu-HU" sz="1350" dirty="0" err="1"/>
              <a:t>Expr</a:t>
            </a:r>
            <a:r>
              <a:rPr lang="hu-HU" sz="1350" dirty="0"/>
              <a:t> b)</a:t>
            </a:r>
          </a:p>
          <a:p>
            <a:r>
              <a:rPr lang="hu-HU" sz="1350" dirty="0"/>
              <a:t>            | </a:t>
            </a:r>
            <a:r>
              <a:rPr lang="hu-HU" sz="1350" dirty="0" err="1"/>
              <a:t>Type</a:t>
            </a:r>
            <a:r>
              <a:rPr lang="hu-HU" sz="1350" dirty="0"/>
              <a:t> </a:t>
            </a:r>
            <a:r>
              <a:rPr lang="hu-HU" sz="1350" dirty="0" err="1"/>
              <a:t>Type</a:t>
            </a:r>
            <a:endParaRPr lang="hu-HU" sz="1350" dirty="0"/>
          </a:p>
          <a:p>
            <a:endParaRPr lang="hu-HU" sz="1350" dirty="0"/>
          </a:p>
          <a:p>
            <a:r>
              <a:rPr lang="hu-HU" sz="1350" b="1" dirty="0" err="1"/>
              <a:t>type</a:t>
            </a:r>
            <a:r>
              <a:rPr lang="hu-HU" sz="1350" dirty="0"/>
              <a:t> Alt b = (</a:t>
            </a:r>
            <a:r>
              <a:rPr lang="hu-HU" sz="1350" dirty="0" err="1"/>
              <a:t>AltCon</a:t>
            </a:r>
            <a:r>
              <a:rPr lang="hu-HU" sz="1350" dirty="0"/>
              <a:t>, [</a:t>
            </a:r>
            <a:r>
              <a:rPr lang="hu-HU" sz="1350" dirty="0" err="1"/>
              <a:t>b</a:t>
            </a:r>
            <a:r>
              <a:rPr lang="hu-HU" sz="1350" dirty="0"/>
              <a:t>], </a:t>
            </a:r>
            <a:r>
              <a:rPr lang="hu-HU" sz="1350" dirty="0" err="1"/>
              <a:t>Expr</a:t>
            </a:r>
            <a:r>
              <a:rPr lang="hu-HU" sz="1350" dirty="0"/>
              <a:t> </a:t>
            </a:r>
            <a:r>
              <a:rPr lang="hu-HU" sz="1350" dirty="0" err="1"/>
              <a:t>b</a:t>
            </a:r>
            <a:r>
              <a:rPr lang="hu-HU" sz="1350" dirty="0"/>
              <a:t>)</a:t>
            </a:r>
          </a:p>
          <a:p>
            <a:endParaRPr lang="hu-HU" sz="1350" dirty="0"/>
          </a:p>
          <a:p>
            <a:r>
              <a:rPr lang="hu-HU" sz="1350" b="1" dirty="0" err="1"/>
              <a:t>data</a:t>
            </a:r>
            <a:r>
              <a:rPr lang="hu-HU" sz="1350" dirty="0"/>
              <a:t> </a:t>
            </a:r>
            <a:r>
              <a:rPr lang="hu-HU" sz="1350" dirty="0" err="1"/>
              <a:t>Bind</a:t>
            </a:r>
            <a:r>
              <a:rPr lang="hu-HU" sz="1350" dirty="0"/>
              <a:t> b = </a:t>
            </a:r>
            <a:r>
              <a:rPr lang="hu-HU" sz="1350" dirty="0" err="1"/>
              <a:t>NonRec</a:t>
            </a:r>
            <a:r>
              <a:rPr lang="hu-HU" sz="1350" dirty="0"/>
              <a:t> </a:t>
            </a:r>
            <a:r>
              <a:rPr lang="hu-HU" sz="1350" dirty="0" err="1"/>
              <a:t>b</a:t>
            </a:r>
            <a:r>
              <a:rPr lang="hu-HU" sz="1350" dirty="0"/>
              <a:t> (</a:t>
            </a:r>
            <a:r>
              <a:rPr lang="hu-HU" sz="1350" dirty="0" err="1"/>
              <a:t>Expr</a:t>
            </a:r>
            <a:r>
              <a:rPr lang="hu-HU" sz="1350" dirty="0"/>
              <a:t> </a:t>
            </a:r>
            <a:r>
              <a:rPr lang="hu-HU" sz="1350" dirty="0" err="1"/>
              <a:t>b</a:t>
            </a:r>
            <a:r>
              <a:rPr lang="hu-HU" sz="1350" dirty="0"/>
              <a:t>)</a:t>
            </a:r>
          </a:p>
          <a:p>
            <a:r>
              <a:rPr lang="hu-HU" sz="1350" dirty="0"/>
              <a:t>            | </a:t>
            </a:r>
            <a:r>
              <a:rPr lang="hu-HU" sz="1350" dirty="0" err="1"/>
              <a:t>Rec</a:t>
            </a:r>
            <a:r>
              <a:rPr lang="hu-HU" sz="1350" dirty="0"/>
              <a:t> [(b, </a:t>
            </a:r>
            <a:r>
              <a:rPr lang="hu-HU" sz="1350" dirty="0" err="1"/>
              <a:t>Expr</a:t>
            </a:r>
            <a:r>
              <a:rPr lang="hu-HU" sz="1350" dirty="0"/>
              <a:t> </a:t>
            </a:r>
            <a:r>
              <a:rPr lang="hu-HU" sz="1350" dirty="0" err="1"/>
              <a:t>b</a:t>
            </a:r>
            <a:r>
              <a:rPr lang="hu-HU" sz="1350" dirty="0"/>
              <a:t>)]</a:t>
            </a:r>
          </a:p>
        </p:txBody>
      </p:sp>
    </p:spTree>
    <p:extLst>
      <p:ext uri="{BB962C8B-B14F-4D97-AF65-F5344CB8AC3E}">
        <p14:creationId xmlns:p14="http://schemas.microsoft.com/office/powerpoint/2010/main" val="389574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</TotalTime>
  <Words>715</Words>
  <Application>Microsoft Office PowerPoint</Application>
  <PresentationFormat>On-screen Show (4:3)</PresentationFormat>
  <Paragraphs>195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Retrospect</vt:lpstr>
      <vt:lpstr>Concept of the system-level synthesis framework PipeComp</vt:lpstr>
      <vt:lpstr>PipeComp</vt:lpstr>
      <vt:lpstr>PipeComp keretrendszer</vt:lpstr>
      <vt:lpstr>PipeComp HIG</vt:lpstr>
      <vt:lpstr>HIG – összetett / ciklus</vt:lpstr>
      <vt:lpstr>HIG – hierarchia</vt:lpstr>
      <vt:lpstr>PipeComp modulok</vt:lpstr>
      <vt:lpstr>PipeComp – imperatív frontendek (C)</vt:lpstr>
      <vt:lpstr>PipeComp – funkcionális frontend (Haskell)</vt:lpstr>
      <vt:lpstr>PipeComp – grafikus frontendek</vt:lpstr>
      <vt:lpstr>PipeComp – pipeline ütemezés middle-end</vt:lpstr>
      <vt:lpstr>PipeComp – dekomozíció middle-end</vt:lpstr>
      <vt:lpstr>PipeComp – szöveges backendek</vt:lpstr>
      <vt:lpstr>PipeComp – vizuális backendek</vt:lpstr>
      <vt:lpstr>PipeComp – összefoglalás</vt:lpstr>
      <vt:lpstr>Csapat</vt:lpstr>
      <vt:lpstr>Pályázatok</vt:lpstr>
      <vt:lpstr>Publikációk - 2014</vt:lpstr>
      <vt:lpstr>Köszönöm a figyelmet!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Gergo</dc:creator>
  <cp:lastModifiedBy>Gergo</cp:lastModifiedBy>
  <cp:revision>72</cp:revision>
  <dcterms:created xsi:type="dcterms:W3CDTF">2015-05-17T19:13:57Z</dcterms:created>
  <dcterms:modified xsi:type="dcterms:W3CDTF">2015-05-19T00:13:34Z</dcterms:modified>
</cp:coreProperties>
</file>